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93" r:id="rId5"/>
    <p:sldId id="302" r:id="rId6"/>
    <p:sldId id="303" r:id="rId7"/>
    <p:sldId id="260" r:id="rId8"/>
    <p:sldId id="261" r:id="rId9"/>
    <p:sldId id="304" r:id="rId10"/>
    <p:sldId id="262" r:id="rId11"/>
    <p:sldId id="264" r:id="rId12"/>
    <p:sldId id="265" r:id="rId13"/>
    <p:sldId id="266" r:id="rId14"/>
    <p:sldId id="267" r:id="rId15"/>
    <p:sldId id="269" r:id="rId16"/>
    <p:sldId id="274" r:id="rId17"/>
    <p:sldId id="276" r:id="rId18"/>
    <p:sldId id="277" r:id="rId19"/>
    <p:sldId id="278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9" r:id="rId29"/>
    <p:sldId id="290" r:id="rId30"/>
    <p:sldId id="291" r:id="rId31"/>
    <p:sldId id="292" r:id="rId32"/>
    <p:sldId id="300" r:id="rId33"/>
    <p:sldId id="301" r:id="rId34"/>
  </p:sldIdLst>
  <p:sldSz cx="12192000" cy="6858000"/>
  <p:notesSz cx="6797675" cy="9928225"/>
  <p:embeddedFontLst>
    <p:embeddedFont>
      <p:font typeface="Montserrat" panose="00000500000000000000" pitchFamily="2" charset="0"/>
      <p:regular r:id="rId36"/>
      <p:bold r:id="rId37"/>
      <p:italic r:id="rId38"/>
      <p:boldItalic r:id="rId39"/>
    </p:embeddedFont>
    <p:embeddedFont>
      <p:font typeface="Montserrat ExtraLight" panose="00000300000000000000" pitchFamily="2" charset="0"/>
      <p:regular r:id="rId40"/>
      <p:bold r:id="rId41"/>
      <p:italic r:id="rId42"/>
      <p:boldItalic r:id="rId43"/>
    </p:embeddedFont>
    <p:embeddedFont>
      <p:font typeface="Montserrat Light" panose="00000400000000000000" pitchFamily="2" charset="0"/>
      <p:regular r:id="rId44"/>
      <p:bold r:id="rId45"/>
      <p:italic r:id="rId46"/>
      <p:boldItalic r:id="rId47"/>
    </p:embeddedFont>
    <p:embeddedFont>
      <p:font typeface="Montserrat Medium" panose="00000600000000000000" pitchFamily="2" charset="0"/>
      <p:regular r:id="rId48"/>
      <p:bold r:id="rId49"/>
      <p:italic r:id="rId50"/>
      <p:boldItalic r:id="rId51"/>
    </p:embeddedFont>
    <p:embeddedFont>
      <p:font typeface="Tahoma" panose="020B0604030504040204" pitchFamily="34" charset="0"/>
      <p:regular r:id="rId52"/>
      <p:bold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1" roundtripDataSignature="AMtx7miWGNto4rjetRtSj5iwumyAbSrg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7" Type="http://schemas.openxmlformats.org/officeDocument/2006/relationships/slide" Target="slides/slide6.xml"/><Relationship Id="rId71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7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74918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e3be591514_0_29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g1e3be591514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15549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2a5abf2682_0_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0" name="Google Shape;170;g32a5abf268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01202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982b017df8_8_37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1" name="Google Shape;191;g2982b017df8_8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35447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29fab6ccd2_2_7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3" name="Google Shape;203;g329fab6ccd2_2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25046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982b017df8_8_5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5" name="Google Shape;225;g2982b017df8_8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04202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982b017df8_8_18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5" name="Google Shape;235;g2982b017df8_8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43574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29fab6ccd2_2_8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7" name="Google Shape;257;g329fab6ccd2_2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780626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982b017df8_8_13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6" name="Google Shape;316;g2982b017df8_8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383502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982b017df8_8_149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8" name="Google Shape;338;g2982b017df8_8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926964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982b017df8_8_17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0" name="Google Shape;350;g2982b017df8_8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496259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982b017df8_8_19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2" name="Google Shape;362;g2982b017df8_8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81831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5" name="Google Shape;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993561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982b017df8_8_20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4" name="Google Shape;384;g2982b017df8_8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784042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982b017df8_8_21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95" name="Google Shape;395;g2982b017df8_8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118832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2982b017df8_8_237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5" name="Google Shape;405;g2982b017df8_8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218384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2982b017df8_8_24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5" name="Google Shape;415;g2982b017df8_8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716646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2982b017df8_8_25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25" name="Google Shape;425;g2982b017df8_8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181680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2982b017df8_8_26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35" name="Google Shape;435;g2982b017df8_8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430319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2982b017df8_8_27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45" name="Google Shape;445;g2982b017df8_8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997383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2982b017df8_8_2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55" name="Google Shape;455;g2982b017df8_8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755472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2982b017df8_8_28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77" name="Google Shape;477;g2982b017df8_8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92710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2982b017df8_0_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86" name="Google Shape;486;g2982b017df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78480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5d8ff4e0a5_0_15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3" name="Google Shape;133;g25d8ff4e0a5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756058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2982b017df8_0_2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95" name="Google Shape;495;g2982b017df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744504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2982b017df8_0_3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05" name="Google Shape;505;g2982b017df8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690669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25d8ff4e0a5_0_19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71" name="Google Shape;571;g25d8ff4e0a5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465588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1e3be591514_0_479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81" name="Google Shape;581;g1e3be591514_0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32729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32a5abf2682_1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15" name="Google Shape;515;g32a5abf268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76592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>
          <a:extLst>
            <a:ext uri="{FF2B5EF4-FFF2-40B4-BE49-F238E27FC236}">
              <a16:creationId xmlns:a16="http://schemas.microsoft.com/office/drawing/2014/main" id="{99BC30D8-E95D-E55E-C796-B82E75DF8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32a5abf2682_1_0:notes">
            <a:extLst>
              <a:ext uri="{FF2B5EF4-FFF2-40B4-BE49-F238E27FC236}">
                <a16:creationId xmlns:a16="http://schemas.microsoft.com/office/drawing/2014/main" id="{62AF9F1D-9826-A60F-A45E-78897DF952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15" name="Google Shape;515;g32a5abf2682_1_0:notes">
            <a:extLst>
              <a:ext uri="{FF2B5EF4-FFF2-40B4-BE49-F238E27FC236}">
                <a16:creationId xmlns:a16="http://schemas.microsoft.com/office/drawing/2014/main" id="{2D368B31-5DE5-60C1-6CCF-07E31BDC5C5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15698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>
          <a:extLst>
            <a:ext uri="{FF2B5EF4-FFF2-40B4-BE49-F238E27FC236}">
              <a16:creationId xmlns:a16="http://schemas.microsoft.com/office/drawing/2014/main" id="{E7A0195A-FD64-EBC9-005C-F3CEF040F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32a5abf2682_1_0:notes">
            <a:extLst>
              <a:ext uri="{FF2B5EF4-FFF2-40B4-BE49-F238E27FC236}">
                <a16:creationId xmlns:a16="http://schemas.microsoft.com/office/drawing/2014/main" id="{0A36496E-8B52-EE4F-D466-07DC87E69D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15" name="Google Shape;515;g32a5abf2682_1_0:notes">
            <a:extLst>
              <a:ext uri="{FF2B5EF4-FFF2-40B4-BE49-F238E27FC236}">
                <a16:creationId xmlns:a16="http://schemas.microsoft.com/office/drawing/2014/main" id="{12CEC4E2-B231-F676-914B-1214F34E27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2780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982b017df8_0_17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1" name="Google Shape;151;g2982b017df8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27782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982b017df8_8_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0" name="Google Shape;160;g2982b017df8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4589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>
          <a:extLst>
            <a:ext uri="{FF2B5EF4-FFF2-40B4-BE49-F238E27FC236}">
              <a16:creationId xmlns:a16="http://schemas.microsoft.com/office/drawing/2014/main" id="{6E12D221-2349-8D14-F261-23EAB78C8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982b017df8_8_4:notes">
            <a:extLst>
              <a:ext uri="{FF2B5EF4-FFF2-40B4-BE49-F238E27FC236}">
                <a16:creationId xmlns:a16="http://schemas.microsoft.com/office/drawing/2014/main" id="{63442288-7376-E75D-F824-33061C17C9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0" name="Google Shape;160;g2982b017df8_8_4:notes">
            <a:extLst>
              <a:ext uri="{FF2B5EF4-FFF2-40B4-BE49-F238E27FC236}">
                <a16:creationId xmlns:a16="http://schemas.microsoft.com/office/drawing/2014/main" id="{3F567A5B-F240-4DC5-C7EA-42FF4714DC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51458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OBJECT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e1db517a5d_13_8"/>
          <p:cNvSpPr txBox="1">
            <a:spLocks noGrp="1"/>
          </p:cNvSpPr>
          <p:nvPr>
            <p:ph type="title"/>
          </p:nvPr>
        </p:nvSpPr>
        <p:spPr>
          <a:xfrm>
            <a:off x="1449786" y="-446762"/>
            <a:ext cx="9292423" cy="459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25400" b="1" i="0">
                <a:solidFill>
                  <a:srgbClr val="01010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82" name="Google Shape;82;g1e1db517a5d_13_8"/>
          <p:cNvSpPr txBox="1">
            <a:spLocks noGrp="1"/>
          </p:cNvSpPr>
          <p:nvPr>
            <p:ph type="ftr" idx="11"/>
          </p:nvPr>
        </p:nvSpPr>
        <p:spPr>
          <a:xfrm>
            <a:off x="4145280" y="6377937"/>
            <a:ext cx="3901440" cy="34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83" name="Google Shape;83;g1e1db517a5d_13_8"/>
          <p:cNvSpPr txBox="1">
            <a:spLocks noGrp="1"/>
          </p:cNvSpPr>
          <p:nvPr>
            <p:ph type="dt" idx="10"/>
          </p:nvPr>
        </p:nvSpPr>
        <p:spPr>
          <a:xfrm>
            <a:off x="609600" y="6377937"/>
            <a:ext cx="2804160" cy="34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84" name="Google Shape;84;g1e1db517a5d_13_8"/>
          <p:cNvSpPr txBox="1">
            <a:spLocks noGrp="1"/>
          </p:cNvSpPr>
          <p:nvPr>
            <p:ph type="sldNum" idx="12"/>
          </p:nvPr>
        </p:nvSpPr>
        <p:spPr>
          <a:xfrm>
            <a:off x="8778240" y="6377937"/>
            <a:ext cx="2804160" cy="34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  <a:defRPr sz="7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  <a:defRPr sz="7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  <a:defRPr sz="7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  <a:defRPr sz="7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  <a:defRPr sz="7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  <a:defRPr sz="7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  <a:defRPr sz="7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  <a:defRPr sz="7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  <a:defRPr sz="7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https://www.salario.com.br/profissao/diretor-de-operacoes-de-servicos-de-transporte-cbo-122620/" TargetMode="Externa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9FC"/>
            </a:gs>
            <a:gs pos="12000">
              <a:srgbClr val="F6F9FC"/>
            </a:gs>
            <a:gs pos="24000">
              <a:srgbClr val="DDEAF6"/>
            </a:gs>
            <a:gs pos="38000">
              <a:srgbClr val="DDEAF6"/>
            </a:gs>
            <a:gs pos="69000">
              <a:srgbClr val="9CC2E5"/>
            </a:gs>
            <a:gs pos="100000">
              <a:srgbClr val="3E89CE"/>
            </a:gs>
          </a:gsLst>
          <a:lin ang="5400700" scaled="0"/>
        </a:gra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e3be591514_0_29"/>
          <p:cNvSpPr txBox="1"/>
          <p:nvPr/>
        </p:nvSpPr>
        <p:spPr>
          <a:xfrm>
            <a:off x="1133856" y="1262725"/>
            <a:ext cx="9589344" cy="1655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627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0"/>
              <a:buFont typeface="Arial"/>
              <a:buNone/>
            </a:pPr>
            <a:r>
              <a:rPr lang="pt-BR" sz="8600" b="0" i="0" u="none" strike="noStrike" cap="none" dirty="0">
                <a:solidFill>
                  <a:srgbClr val="0B539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COMUTRAN | VR</a:t>
            </a:r>
            <a:endParaRPr sz="8600" b="0" i="0" u="none" strike="noStrike" cap="none" dirty="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34925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600" b="0" i="0" u="none" strike="noStrike" cap="none" dirty="0">
                <a:solidFill>
                  <a:srgbClr val="1E4E7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CONSELHO MUNICIPAL DE TRANSPORTE E MOBILIDADE URBANA DE VOLTA REDONDA</a:t>
            </a:r>
            <a:endParaRPr sz="1600" b="0" i="0" u="none" strike="noStrike" cap="none" dirty="0">
              <a:solidFill>
                <a:srgbClr val="1E4E7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90" name="Google Shape;90;g1e3be591514_0_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3000" y="5810400"/>
            <a:ext cx="1931624" cy="67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1e3be591514_0_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89719" y="5826915"/>
            <a:ext cx="1469281" cy="61910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1e3be591514_0_29"/>
          <p:cNvSpPr txBox="1"/>
          <p:nvPr/>
        </p:nvSpPr>
        <p:spPr>
          <a:xfrm>
            <a:off x="1468800" y="3842125"/>
            <a:ext cx="9254400" cy="108041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627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34925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2800" dirty="0">
                <a:solidFill>
                  <a:srgbClr val="0B539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REUNIÃO 01-2026 </a:t>
            </a:r>
            <a:r>
              <a:rPr lang="pt-BR" sz="2800" b="0" i="0" u="none" strike="noStrike" cap="none" dirty="0">
                <a:solidFill>
                  <a:srgbClr val="0B539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(</a:t>
            </a:r>
            <a:r>
              <a:rPr lang="pt-BR" sz="2800" dirty="0">
                <a:solidFill>
                  <a:srgbClr val="0B539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</a:t>
            </a:r>
            <a:r>
              <a:rPr lang="pt-BR" sz="2800" b="0" i="0" u="none" strike="noStrike" cap="none" dirty="0">
                <a:solidFill>
                  <a:srgbClr val="0B539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ª EXTRAORDINÁRIA)</a:t>
            </a:r>
            <a:endParaRPr sz="2800" b="0" i="0" u="none" strike="noStrike" cap="none" dirty="0">
              <a:solidFill>
                <a:srgbClr val="0B539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34925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700" b="1" i="0" u="none" strike="noStrike" cap="none" dirty="0">
              <a:solidFill>
                <a:srgbClr val="1E4E7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925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2800" dirty="0">
                <a:solidFill>
                  <a:schemeClr val="lt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21</a:t>
            </a:r>
            <a:r>
              <a:rPr lang="pt-BR" sz="2800" b="0" i="0" u="none" strike="noStrike" cap="none" dirty="0">
                <a:solidFill>
                  <a:schemeClr val="lt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de </a:t>
            </a:r>
            <a:r>
              <a:rPr lang="pt-BR" sz="2800" dirty="0">
                <a:solidFill>
                  <a:schemeClr val="lt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janeiro</a:t>
            </a:r>
            <a:r>
              <a:rPr lang="pt-BR" sz="2800" b="0" i="0" u="none" strike="noStrike" cap="none" dirty="0">
                <a:solidFill>
                  <a:schemeClr val="lt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de 2026</a:t>
            </a:r>
            <a:endParaRPr sz="2800" b="0" i="0" u="none" strike="noStrike" cap="none" dirty="0">
              <a:solidFill>
                <a:schemeClr val="lt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9FC"/>
            </a:gs>
            <a:gs pos="12000">
              <a:srgbClr val="F6F9FC"/>
            </a:gs>
            <a:gs pos="24000">
              <a:srgbClr val="DDEAF6"/>
            </a:gs>
            <a:gs pos="38000">
              <a:srgbClr val="DDEAF6"/>
            </a:gs>
            <a:gs pos="69000">
              <a:srgbClr val="9CC2E5"/>
            </a:gs>
            <a:gs pos="100000">
              <a:srgbClr val="3E89CE"/>
            </a:gs>
          </a:gsLst>
          <a:lin ang="5400700" scaled="0"/>
        </a:gra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2a5abf2682_0_4"/>
          <p:cNvSpPr txBox="1"/>
          <p:nvPr/>
        </p:nvSpPr>
        <p:spPr>
          <a:xfrm>
            <a:off x="237600" y="213750"/>
            <a:ext cx="3585600" cy="670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0"/>
              <a:buFont typeface="Arial"/>
              <a:buNone/>
            </a:pPr>
            <a:r>
              <a:rPr lang="pt-BR" sz="3200" b="0" i="0" u="none" strike="noStrike" cap="none">
                <a:solidFill>
                  <a:srgbClr val="0B539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COMUTRAN | VR</a:t>
            </a:r>
            <a:endParaRPr sz="3200" b="0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34925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600" b="0" i="0" u="none" strike="noStrike" cap="none">
                <a:solidFill>
                  <a:srgbClr val="1E4E7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CONSELHO MUNICIPAL DE TRANSPORTE E MOBILIDADE URBANA DE VOLTA REDONDA</a:t>
            </a:r>
            <a:endParaRPr sz="600" b="0" i="0" u="none" strike="noStrike" cap="none">
              <a:solidFill>
                <a:srgbClr val="1E4E7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74" name="Google Shape;174;g32a5abf2682_0_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4875" y="5869800"/>
            <a:ext cx="864000" cy="39433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32a5abf2682_0_4"/>
          <p:cNvSpPr txBox="1"/>
          <p:nvPr/>
        </p:nvSpPr>
        <p:spPr>
          <a:xfrm>
            <a:off x="381150" y="1046675"/>
            <a:ext cx="11429700" cy="54694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sz="3000" b="1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pt-BR" sz="3000" b="1" i="0" u="none" strike="noStrike" cap="none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.	DETERMINAÇÃO DA DEMANDA</a:t>
            </a:r>
            <a:endParaRPr sz="1200" b="0" i="0" u="none" strike="noStrike" cap="none" dirty="0">
              <a:solidFill>
                <a:srgbClr val="0B539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76" name="Google Shape;176;g32a5abf2682_0_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40332" y="5378318"/>
            <a:ext cx="1133675" cy="4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32a5abf2682_0_4"/>
          <p:cNvSpPr txBox="1"/>
          <p:nvPr/>
        </p:nvSpPr>
        <p:spPr>
          <a:xfrm>
            <a:off x="290884" y="1627018"/>
            <a:ext cx="11653316" cy="12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1800" dirty="0">
                <a:solidFill>
                  <a:schemeClr val="dk1"/>
                </a:solidFill>
              </a:rPr>
              <a:t>Para definição da demanda foram computados:</a:t>
            </a:r>
            <a:endParaRPr sz="1800" dirty="0">
              <a:solidFill>
                <a:schemeClr val="dk1"/>
              </a:solidFill>
            </a:endParaRPr>
          </a:p>
          <a:p>
            <a:pPr marL="457200" lvl="4" indent="-381000">
              <a:buClr>
                <a:schemeClr val="dk1"/>
              </a:buClr>
              <a:buSzPts val="2400"/>
              <a:buChar char="-"/>
            </a:pPr>
            <a:r>
              <a:rPr lang="pt-BR" sz="1600" dirty="0">
                <a:solidFill>
                  <a:schemeClr val="dk1"/>
                </a:solidFill>
              </a:rPr>
              <a:t>Todos os passageiros Pagantes, Meio Pagantes;</a:t>
            </a:r>
            <a:endParaRPr sz="1600" dirty="0">
              <a:solidFill>
                <a:schemeClr val="dk1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pt-BR" sz="1600" dirty="0">
                <a:solidFill>
                  <a:schemeClr val="dk1"/>
                </a:solidFill>
              </a:rPr>
              <a:t>Todas as Gratuidades;</a:t>
            </a:r>
            <a:endParaRPr sz="1600" dirty="0">
              <a:solidFill>
                <a:schemeClr val="dk1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pt-BR" sz="1600" dirty="0">
                <a:solidFill>
                  <a:schemeClr val="dk1"/>
                </a:solidFill>
              </a:rPr>
              <a:t>Todos os Subsídios Concedidos (Viaje+, Estudantes);</a:t>
            </a:r>
            <a:endParaRPr sz="16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0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0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5A832BE-3CD6-2602-3789-1631217510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600" y="5193441"/>
            <a:ext cx="11711142" cy="137675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975D12F-721C-11FA-BCDB-039F8EA146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258" y="3297966"/>
            <a:ext cx="11705484" cy="1376757"/>
          </a:xfrm>
          <a:prstGeom prst="rect">
            <a:avLst/>
          </a:prstGeom>
        </p:spPr>
      </p:pic>
      <p:sp>
        <p:nvSpPr>
          <p:cNvPr id="2" name="Google Shape;196;g2982b017df8_8_37">
            <a:extLst>
              <a:ext uri="{FF2B5EF4-FFF2-40B4-BE49-F238E27FC236}">
                <a16:creationId xmlns:a16="http://schemas.microsoft.com/office/drawing/2014/main" id="{80ECC9C6-E0CA-FB9C-89AD-7F332A9007C4}"/>
              </a:ext>
            </a:extLst>
          </p:cNvPr>
          <p:cNvSpPr txBox="1"/>
          <p:nvPr/>
        </p:nvSpPr>
        <p:spPr>
          <a:xfrm>
            <a:off x="-182880" y="2854009"/>
            <a:ext cx="4949802" cy="3930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457200" marR="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sz="2000" b="1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SUBSÍDIO PAGO NO ANO DE 2025</a:t>
            </a:r>
            <a:endParaRPr sz="1000" b="0" i="0" u="none" strike="noStrike" cap="none" dirty="0">
              <a:solidFill>
                <a:srgbClr val="0B539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" name="Google Shape;196;g2982b017df8_8_37">
            <a:extLst>
              <a:ext uri="{FF2B5EF4-FFF2-40B4-BE49-F238E27FC236}">
                <a16:creationId xmlns:a16="http://schemas.microsoft.com/office/drawing/2014/main" id="{0A3F8FF0-7BA1-075D-3D4E-C96B7BAE6685}"/>
              </a:ext>
            </a:extLst>
          </p:cNvPr>
          <p:cNvSpPr txBox="1"/>
          <p:nvPr/>
        </p:nvSpPr>
        <p:spPr>
          <a:xfrm>
            <a:off x="-182881" y="4748200"/>
            <a:ext cx="6640241" cy="3930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457200" marR="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sz="2000" b="1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SUBSÍDIO PROJETADO PARA O ANO DE 2026</a:t>
            </a:r>
            <a:endParaRPr sz="1000" b="0" i="0" u="none" strike="noStrike" cap="none" dirty="0">
              <a:solidFill>
                <a:srgbClr val="0B539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9FC"/>
            </a:gs>
            <a:gs pos="12000">
              <a:srgbClr val="F6F9FC"/>
            </a:gs>
            <a:gs pos="24000">
              <a:srgbClr val="DDEAF6"/>
            </a:gs>
            <a:gs pos="38000">
              <a:srgbClr val="DDEAF6"/>
            </a:gs>
            <a:gs pos="69000">
              <a:srgbClr val="9CC2E5"/>
            </a:gs>
            <a:gs pos="100000">
              <a:srgbClr val="3E89CE"/>
            </a:gs>
          </a:gsLst>
          <a:lin ang="5400700" scaled="0"/>
        </a:gra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982b017df8_8_37"/>
          <p:cNvSpPr txBox="1"/>
          <p:nvPr/>
        </p:nvSpPr>
        <p:spPr>
          <a:xfrm>
            <a:off x="237600" y="213750"/>
            <a:ext cx="3585600" cy="670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0"/>
              <a:buFont typeface="Arial"/>
              <a:buNone/>
            </a:pPr>
            <a:r>
              <a:rPr lang="pt-BR" sz="3200" b="0" i="0" u="none" strike="noStrike" cap="none">
                <a:solidFill>
                  <a:srgbClr val="0B539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COMUTRAN | VR</a:t>
            </a:r>
            <a:endParaRPr sz="3200" b="0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34925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600" b="0" i="0" u="none" strike="noStrike" cap="none">
                <a:solidFill>
                  <a:srgbClr val="1E4E7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CONSELHO MUNICIPAL DE TRANSPORTE E MOBILIDADE URBANA DE VOLTA REDONDA</a:t>
            </a:r>
            <a:endParaRPr sz="600" b="0" i="0" u="none" strike="noStrike" cap="none">
              <a:solidFill>
                <a:srgbClr val="1E4E7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95" name="Google Shape;195;g2982b017df8_8_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4875" y="6098400"/>
            <a:ext cx="864000" cy="39433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2982b017df8_8_37"/>
          <p:cNvSpPr txBox="1"/>
          <p:nvPr/>
        </p:nvSpPr>
        <p:spPr>
          <a:xfrm>
            <a:off x="2520846" y="1046675"/>
            <a:ext cx="7336386" cy="54694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457200" marR="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sz="3000" b="1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pt-BR" sz="3000" b="1" i="0" u="none" strike="noStrike" cap="none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.	DETERMINAÇÃO DA DEMANDA</a:t>
            </a:r>
            <a:endParaRPr sz="1200" b="0" i="0" u="none" strike="noStrike" cap="none" dirty="0">
              <a:solidFill>
                <a:srgbClr val="0B539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98" name="Google Shape;198;g2982b017df8_8_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40332" y="5606918"/>
            <a:ext cx="1133675" cy="438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1C547EF-885B-7B21-09D5-5B1CE37DB0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216208"/>
              </p:ext>
            </p:extLst>
          </p:nvPr>
        </p:nvGraphicFramePr>
        <p:xfrm>
          <a:off x="381150" y="2263279"/>
          <a:ext cx="11392858" cy="16943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0269">
                  <a:extLst>
                    <a:ext uri="{9D8B030D-6E8A-4147-A177-3AD203B41FA5}">
                      <a16:colId xmlns:a16="http://schemas.microsoft.com/office/drawing/2014/main" val="875787000"/>
                    </a:ext>
                  </a:extLst>
                </a:gridCol>
                <a:gridCol w="1867230">
                  <a:extLst>
                    <a:ext uri="{9D8B030D-6E8A-4147-A177-3AD203B41FA5}">
                      <a16:colId xmlns:a16="http://schemas.microsoft.com/office/drawing/2014/main" val="1202958021"/>
                    </a:ext>
                  </a:extLst>
                </a:gridCol>
                <a:gridCol w="1562083">
                  <a:extLst>
                    <a:ext uri="{9D8B030D-6E8A-4147-A177-3AD203B41FA5}">
                      <a16:colId xmlns:a16="http://schemas.microsoft.com/office/drawing/2014/main" val="259805648"/>
                    </a:ext>
                  </a:extLst>
                </a:gridCol>
                <a:gridCol w="1717411">
                  <a:extLst>
                    <a:ext uri="{9D8B030D-6E8A-4147-A177-3AD203B41FA5}">
                      <a16:colId xmlns:a16="http://schemas.microsoft.com/office/drawing/2014/main" val="2997836144"/>
                    </a:ext>
                  </a:extLst>
                </a:gridCol>
                <a:gridCol w="2185596">
                  <a:extLst>
                    <a:ext uri="{9D8B030D-6E8A-4147-A177-3AD203B41FA5}">
                      <a16:colId xmlns:a16="http://schemas.microsoft.com/office/drawing/2014/main" val="3211784770"/>
                    </a:ext>
                  </a:extLst>
                </a:gridCol>
                <a:gridCol w="2030269">
                  <a:extLst>
                    <a:ext uri="{9D8B030D-6E8A-4147-A177-3AD203B41FA5}">
                      <a16:colId xmlns:a16="http://schemas.microsoft.com/office/drawing/2014/main" val="4230137089"/>
                    </a:ext>
                  </a:extLst>
                </a:gridCol>
              </a:tblGrid>
              <a:tr h="4550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>
                          <a:effectLst/>
                        </a:rPr>
                        <a:t>EMPRESA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>
                          <a:effectLst/>
                        </a:rPr>
                        <a:t>GRATUIDADES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>
                          <a:effectLst/>
                        </a:rPr>
                        <a:t> MEIA PASSAG.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 dirty="0">
                          <a:effectLst/>
                        </a:rPr>
                        <a:t>PAGANTES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>
                          <a:effectLst/>
                        </a:rPr>
                        <a:t>TOTAL PASSAG. TRANSPORTADOS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>
                          <a:effectLst/>
                        </a:rPr>
                        <a:t>PASSAGEIRO EQUIVALENTE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38041241"/>
                  </a:ext>
                </a:extLst>
              </a:tr>
              <a:tr h="247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>
                          <a:effectLst/>
                        </a:rPr>
                        <a:t>Cidade do Aço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>
                          <a:effectLst/>
                        </a:rPr>
                        <a:t>752.457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>
                          <a:effectLst/>
                        </a:rPr>
                        <a:t>98.462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>
                          <a:effectLst/>
                        </a:rPr>
                        <a:t>1.662.063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>
                          <a:effectLst/>
                        </a:rPr>
                        <a:t>2.512.982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>
                          <a:effectLst/>
                        </a:rPr>
                        <a:t>1.711.294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10635772"/>
                  </a:ext>
                </a:extLst>
              </a:tr>
              <a:tr h="247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>
                          <a:effectLst/>
                        </a:rPr>
                        <a:t>Elite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>
                          <a:effectLst/>
                        </a:rPr>
                        <a:t>6.946.437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>
                          <a:effectLst/>
                        </a:rPr>
                        <a:t>879.789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>
                          <a:effectLst/>
                        </a:rPr>
                        <a:t>11.033.839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 dirty="0">
                          <a:effectLst/>
                        </a:rPr>
                        <a:t>18.860.065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>
                          <a:effectLst/>
                        </a:rPr>
                        <a:t>11.473.734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25066551"/>
                  </a:ext>
                </a:extLst>
              </a:tr>
              <a:tr h="247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>
                          <a:effectLst/>
                        </a:rPr>
                        <a:t>Pinheiral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>
                          <a:effectLst/>
                        </a:rPr>
                        <a:t>722.813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>
                          <a:effectLst/>
                        </a:rPr>
                        <a:t>91.512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>
                          <a:effectLst/>
                        </a:rPr>
                        <a:t>1.527.635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>
                          <a:effectLst/>
                        </a:rPr>
                        <a:t>2.341.960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>
                          <a:effectLst/>
                        </a:rPr>
                        <a:t>1.573.391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1658684"/>
                  </a:ext>
                </a:extLst>
              </a:tr>
              <a:tr h="247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>
                          <a:effectLst/>
                        </a:rPr>
                        <a:t>TOTAL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>
                          <a:effectLst/>
                        </a:rPr>
                        <a:t>8.421.707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>
                          <a:effectLst/>
                        </a:rPr>
                        <a:t>1.069.763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>
                          <a:effectLst/>
                        </a:rPr>
                        <a:t>14.223.537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>
                          <a:effectLst/>
                        </a:rPr>
                        <a:t>23.715.007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>
                          <a:effectLst/>
                        </a:rPr>
                        <a:t>14.758.419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104691737"/>
                  </a:ext>
                </a:extLst>
              </a:tr>
              <a:tr h="247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>
                          <a:effectLst/>
                        </a:rPr>
                        <a:t>Média (12 meses)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>
                          <a:effectLst/>
                        </a:rPr>
                        <a:t>701.809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>
                          <a:effectLst/>
                        </a:rPr>
                        <a:t>89.147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>
                          <a:effectLst/>
                        </a:rPr>
                        <a:t>1.185.295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>
                          <a:effectLst/>
                        </a:rPr>
                        <a:t>1.976.251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 dirty="0">
                          <a:effectLst/>
                        </a:rPr>
                        <a:t>1.229.868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49986010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980CF1DF-F7FD-F9E3-A193-096318287C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320758"/>
              </p:ext>
            </p:extLst>
          </p:nvPr>
        </p:nvGraphicFramePr>
        <p:xfrm>
          <a:off x="381150" y="4779709"/>
          <a:ext cx="6586578" cy="15936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71315">
                  <a:extLst>
                    <a:ext uri="{9D8B030D-6E8A-4147-A177-3AD203B41FA5}">
                      <a16:colId xmlns:a16="http://schemas.microsoft.com/office/drawing/2014/main" val="359386904"/>
                    </a:ext>
                  </a:extLst>
                </a:gridCol>
                <a:gridCol w="2515263">
                  <a:extLst>
                    <a:ext uri="{9D8B030D-6E8A-4147-A177-3AD203B41FA5}">
                      <a16:colId xmlns:a16="http://schemas.microsoft.com/office/drawing/2014/main" val="3850875973"/>
                    </a:ext>
                  </a:extLst>
                </a:gridCol>
              </a:tblGrid>
              <a:tr h="445077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 dirty="0">
                          <a:effectLst/>
                        </a:rPr>
                        <a:t>QUILOMETRAGEM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567162"/>
                  </a:ext>
                </a:extLst>
              </a:tr>
              <a:tr h="2871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>
                          <a:effectLst/>
                        </a:rPr>
                        <a:t>Quilometragem Produtiva (km/mês)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 dirty="0">
                          <a:effectLst/>
                        </a:rPr>
                        <a:t>                                 806.616,01 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71669944"/>
                  </a:ext>
                </a:extLst>
              </a:tr>
              <a:tr h="2871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>
                          <a:effectLst/>
                        </a:rPr>
                        <a:t>Quilometragem Improdutiva (km/mês)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 dirty="0">
                          <a:effectLst/>
                        </a:rPr>
                        <a:t>                                    40.330,80 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31539923"/>
                  </a:ext>
                </a:extLst>
              </a:tr>
              <a:tr h="2871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>
                          <a:effectLst/>
                        </a:rPr>
                        <a:t>PMM - PERCURSO MÉDIO MENSAL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 dirty="0">
                          <a:effectLst/>
                        </a:rPr>
                        <a:t>                                         7,0579 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434644643"/>
                  </a:ext>
                </a:extLst>
              </a:tr>
              <a:tr h="2871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>
                          <a:effectLst/>
                        </a:rPr>
                        <a:t>IPK - INDICE DE PASSAGEIROS POR QUILOMETRO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 b="1" dirty="0">
                          <a:effectLst/>
                        </a:rPr>
                        <a:t>                                         1,4521 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8730220"/>
                  </a:ext>
                </a:extLst>
              </a:tr>
            </a:tbl>
          </a:graphicData>
        </a:graphic>
      </p:graphicFrame>
      <p:sp>
        <p:nvSpPr>
          <p:cNvPr id="4" name="Google Shape;196;g2982b017df8_8_37">
            <a:extLst>
              <a:ext uri="{FF2B5EF4-FFF2-40B4-BE49-F238E27FC236}">
                <a16:creationId xmlns:a16="http://schemas.microsoft.com/office/drawing/2014/main" id="{BBC08C30-8A9F-B987-0912-9ACC8326F036}"/>
              </a:ext>
            </a:extLst>
          </p:cNvPr>
          <p:cNvSpPr txBox="1"/>
          <p:nvPr/>
        </p:nvSpPr>
        <p:spPr>
          <a:xfrm>
            <a:off x="-82296" y="1792648"/>
            <a:ext cx="4949802" cy="3930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457200" marR="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sz="2000" b="1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PASSAGEIROS TRANSPORTADOS</a:t>
            </a:r>
            <a:endParaRPr sz="1000" b="0" i="0" u="none" strike="noStrike" cap="none" dirty="0">
              <a:solidFill>
                <a:srgbClr val="0B539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" name="Google Shape;196;g2982b017df8_8_37">
            <a:extLst>
              <a:ext uri="{FF2B5EF4-FFF2-40B4-BE49-F238E27FC236}">
                <a16:creationId xmlns:a16="http://schemas.microsoft.com/office/drawing/2014/main" id="{73E88C47-AFD0-E07D-CB37-CA8C580B134A}"/>
              </a:ext>
            </a:extLst>
          </p:cNvPr>
          <p:cNvSpPr txBox="1"/>
          <p:nvPr/>
        </p:nvSpPr>
        <p:spPr>
          <a:xfrm>
            <a:off x="-82296" y="4309280"/>
            <a:ext cx="7260336" cy="3930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457200" marR="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sz="2000" b="1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IPK - ÍNDICE DE PASSAGEIROS POR QUILÔMETRO</a:t>
            </a:r>
            <a:endParaRPr sz="1000" b="0" i="0" u="none" strike="noStrike" cap="none" dirty="0">
              <a:solidFill>
                <a:srgbClr val="0B539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9FC"/>
            </a:gs>
            <a:gs pos="12000">
              <a:srgbClr val="F6F9FC"/>
            </a:gs>
            <a:gs pos="24000">
              <a:srgbClr val="DDEAF6"/>
            </a:gs>
            <a:gs pos="38000">
              <a:srgbClr val="DDEAF6"/>
            </a:gs>
            <a:gs pos="69000">
              <a:srgbClr val="9CC2E5"/>
            </a:gs>
            <a:gs pos="100000">
              <a:srgbClr val="3E89CE"/>
            </a:gs>
          </a:gsLst>
          <a:lin ang="5400700" scaled="0"/>
        </a:gra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29fab6ccd2_2_78"/>
          <p:cNvSpPr txBox="1"/>
          <p:nvPr/>
        </p:nvSpPr>
        <p:spPr>
          <a:xfrm>
            <a:off x="237600" y="213750"/>
            <a:ext cx="3585600" cy="670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0"/>
              <a:buFont typeface="Arial"/>
              <a:buNone/>
            </a:pPr>
            <a:r>
              <a:rPr lang="pt-BR" sz="3200" b="0" i="0" u="none" strike="noStrike" cap="none">
                <a:solidFill>
                  <a:srgbClr val="0B539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COMUTRAN | VR</a:t>
            </a:r>
            <a:endParaRPr sz="3200" b="0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34925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600" b="0" i="0" u="none" strike="noStrike" cap="none">
                <a:solidFill>
                  <a:srgbClr val="1E4E7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CONSELHO MUNICIPAL DE TRANSPORTE E MOBILIDADE URBANA DE VOLTA REDONDA</a:t>
            </a:r>
            <a:endParaRPr sz="600" b="0" i="0" u="none" strike="noStrike" cap="none">
              <a:solidFill>
                <a:srgbClr val="1E4E7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07" name="Google Shape;207;g329fab6ccd2_2_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4875" y="5869800"/>
            <a:ext cx="864000" cy="39433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g329fab6ccd2_2_78"/>
          <p:cNvSpPr txBox="1"/>
          <p:nvPr/>
        </p:nvSpPr>
        <p:spPr>
          <a:xfrm>
            <a:off x="381150" y="1060454"/>
            <a:ext cx="11429700" cy="731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sz="3000" b="1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pt-BR" sz="3000" b="1" i="0" u="none" strike="noStrike" cap="none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.	QUANTIFICAÇÃO DA OFERTA</a:t>
            </a:r>
            <a:endParaRPr sz="3600" b="0" i="0" u="none" strike="noStrike" cap="none" dirty="0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1200" b="0" i="0" u="none" strike="noStrike" cap="none" dirty="0">
              <a:solidFill>
                <a:srgbClr val="0B539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10" name="Google Shape;210;g329fab6ccd2_2_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40332" y="5378318"/>
            <a:ext cx="1133675" cy="4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329fab6ccd2_2_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000" y="3756499"/>
            <a:ext cx="1888449" cy="2683925"/>
          </a:xfrm>
          <a:prstGeom prst="rect">
            <a:avLst/>
          </a:prstGeom>
          <a:noFill/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12" name="Google Shape;212;g329fab6ccd2_2_7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81374" y="3756499"/>
            <a:ext cx="1819500" cy="2683925"/>
          </a:xfrm>
          <a:prstGeom prst="rect">
            <a:avLst/>
          </a:prstGeom>
          <a:noFill/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13" name="Google Shape;213;g329fab6ccd2_2_7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00624" y="3756499"/>
            <a:ext cx="1828322" cy="2683925"/>
          </a:xfrm>
          <a:prstGeom prst="rect">
            <a:avLst/>
          </a:prstGeom>
          <a:noFill/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14" name="Google Shape;214;g329fab6ccd2_2_7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82471" y="3756499"/>
            <a:ext cx="1814255" cy="2683925"/>
          </a:xfrm>
          <a:prstGeom prst="rect">
            <a:avLst/>
          </a:prstGeom>
          <a:noFill/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15" name="Google Shape;215;g329fab6ccd2_2_7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299926" y="3756499"/>
            <a:ext cx="1819720" cy="2683924"/>
          </a:xfrm>
          <a:prstGeom prst="rect">
            <a:avLst/>
          </a:prstGeom>
          <a:noFill/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16" name="Google Shape;216;g329fab6ccd2_2_7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963121" y="3756499"/>
            <a:ext cx="1824026" cy="2683925"/>
          </a:xfrm>
          <a:prstGeom prst="rect">
            <a:avLst/>
          </a:prstGeom>
          <a:noFill/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17" name="Google Shape;217;g329fab6ccd2_2_7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578598" y="3756499"/>
            <a:ext cx="1838082" cy="2683925"/>
          </a:xfrm>
          <a:prstGeom prst="rect">
            <a:avLst/>
          </a:prstGeom>
          <a:noFill/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18" name="Google Shape;218;g329fab6ccd2_2_7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218699" y="3756499"/>
            <a:ext cx="2063553" cy="2683925"/>
          </a:xfrm>
          <a:prstGeom prst="rect">
            <a:avLst/>
          </a:prstGeom>
          <a:noFill/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19" name="Google Shape;219;g329fab6ccd2_2_7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988250" y="3753632"/>
            <a:ext cx="2063550" cy="2689461"/>
          </a:xfrm>
          <a:prstGeom prst="rect">
            <a:avLst/>
          </a:prstGeom>
          <a:noFill/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20" name="Google Shape;220;g329fab6ccd2_2_7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756399" y="3756499"/>
            <a:ext cx="2061045" cy="2683924"/>
          </a:xfrm>
          <a:prstGeom prst="rect">
            <a:avLst/>
          </a:prstGeom>
          <a:noFill/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21" name="Google Shape;221;g329fab6ccd2_2_78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522045" y="3756499"/>
            <a:ext cx="1995739" cy="2683924"/>
          </a:xfrm>
          <a:prstGeom prst="rect">
            <a:avLst/>
          </a:prstGeom>
          <a:noFill/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22" name="Google Shape;222;g329fab6ccd2_2_7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 rot="-409806">
            <a:off x="8320477" y="3751500"/>
            <a:ext cx="1995724" cy="2693923"/>
          </a:xfrm>
          <a:prstGeom prst="rect">
            <a:avLst/>
          </a:prstGeom>
          <a:noFill/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" name="Imagem 2" descr="Interface gráfica do usuário, Texto, Tabela&#10;&#10;O conteúdo gerado por IA pode estar incorreto.">
            <a:extLst>
              <a:ext uri="{FF2B5EF4-FFF2-40B4-BE49-F238E27FC236}">
                <a16:creationId xmlns:a16="http://schemas.microsoft.com/office/drawing/2014/main" id="{58B8C931-6FB1-762E-1418-D5497102100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81822" y="1759477"/>
            <a:ext cx="8158874" cy="16910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9FC"/>
            </a:gs>
            <a:gs pos="12000">
              <a:srgbClr val="F6F9FC"/>
            </a:gs>
            <a:gs pos="24000">
              <a:srgbClr val="DDEAF6"/>
            </a:gs>
            <a:gs pos="38000">
              <a:srgbClr val="DDEAF6"/>
            </a:gs>
            <a:gs pos="69000">
              <a:srgbClr val="9CC2E5"/>
            </a:gs>
            <a:gs pos="100000">
              <a:srgbClr val="3E89CE"/>
            </a:gs>
          </a:gsLst>
          <a:lin ang="5400700" scaled="0"/>
        </a:gra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982b017df8_8_52"/>
          <p:cNvSpPr txBox="1"/>
          <p:nvPr/>
        </p:nvSpPr>
        <p:spPr>
          <a:xfrm>
            <a:off x="237600" y="213750"/>
            <a:ext cx="3585600" cy="670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0"/>
              <a:buFont typeface="Arial"/>
              <a:buNone/>
            </a:pPr>
            <a:r>
              <a:rPr lang="pt-BR" sz="3200" b="0" i="0" u="none" strike="noStrike" cap="none">
                <a:solidFill>
                  <a:srgbClr val="0B539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COMUTRAN | VR</a:t>
            </a:r>
            <a:endParaRPr sz="3200" b="0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34925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600" b="0" i="0" u="none" strike="noStrike" cap="none">
                <a:solidFill>
                  <a:srgbClr val="1E4E7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CONSELHO MUNICIPAL DE TRANSPORTE E MOBILIDADE URBANA DE VOLTA REDONDA</a:t>
            </a:r>
            <a:endParaRPr sz="600" b="0" i="0" u="none" strike="noStrike" cap="none">
              <a:solidFill>
                <a:srgbClr val="1E4E7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29" name="Google Shape;229;g2982b017df8_8_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21451" y="6144120"/>
            <a:ext cx="864000" cy="394339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g2982b017df8_8_52"/>
          <p:cNvSpPr txBox="1"/>
          <p:nvPr/>
        </p:nvSpPr>
        <p:spPr>
          <a:xfrm>
            <a:off x="381150" y="1161038"/>
            <a:ext cx="11429700" cy="1298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sz="3000" b="1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pt-BR" sz="3000" b="1" i="0" u="none" strike="noStrike" cap="none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.	QUANTIFICAÇÃO DA OFERTA</a:t>
            </a:r>
            <a:endParaRPr sz="3000" b="1" i="0" u="none" strike="noStrike" cap="none" dirty="0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1200" b="0" i="0" u="none" strike="noStrike" cap="none" dirty="0">
              <a:solidFill>
                <a:srgbClr val="0B539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31" name="Google Shape;231;g2982b017df8_8_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40332" y="5652638"/>
            <a:ext cx="1133675" cy="4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Calendário&#10;&#10;O conteúdo gerado por IA pode estar incorreto.">
            <a:extLst>
              <a:ext uri="{FF2B5EF4-FFF2-40B4-BE49-F238E27FC236}">
                <a16:creationId xmlns:a16="http://schemas.microsoft.com/office/drawing/2014/main" id="{652C7347-1F59-95D2-52BA-2CFCAA25F3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" y="2066305"/>
            <a:ext cx="11932920" cy="342427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9FC"/>
            </a:gs>
            <a:gs pos="12000">
              <a:srgbClr val="F6F9FC"/>
            </a:gs>
            <a:gs pos="24000">
              <a:srgbClr val="DDEAF6"/>
            </a:gs>
            <a:gs pos="38000">
              <a:srgbClr val="DDEAF6"/>
            </a:gs>
            <a:gs pos="69000">
              <a:srgbClr val="9CC2E5"/>
            </a:gs>
            <a:gs pos="100000">
              <a:srgbClr val="3E89CE"/>
            </a:gs>
          </a:gsLst>
          <a:lin ang="5400700" scaled="0"/>
        </a:gra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982b017df8_8_185"/>
          <p:cNvSpPr txBox="1"/>
          <p:nvPr/>
        </p:nvSpPr>
        <p:spPr>
          <a:xfrm>
            <a:off x="237600" y="213750"/>
            <a:ext cx="3585600" cy="670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0"/>
              <a:buFont typeface="Arial"/>
              <a:buNone/>
            </a:pPr>
            <a:r>
              <a:rPr lang="pt-BR" sz="3200" b="0" i="0" u="none" strike="noStrike" cap="none">
                <a:solidFill>
                  <a:srgbClr val="0B539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COMUTRAN | VR</a:t>
            </a:r>
            <a:endParaRPr sz="3200" b="0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34925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600" b="0" i="0" u="none" strike="noStrike" cap="none">
                <a:solidFill>
                  <a:srgbClr val="1E4E7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CONSELHO MUNICIPAL DE TRANSPORTE E MOBILIDADE URBANA DE VOLTA REDONDA</a:t>
            </a:r>
            <a:endParaRPr sz="600" b="0" i="0" u="none" strike="noStrike" cap="none">
              <a:solidFill>
                <a:srgbClr val="1E4E7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39" name="Google Shape;239;g2982b017df8_8_1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4875" y="5869800"/>
            <a:ext cx="864000" cy="394339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g2982b017df8_8_185"/>
          <p:cNvSpPr txBox="1"/>
          <p:nvPr/>
        </p:nvSpPr>
        <p:spPr>
          <a:xfrm>
            <a:off x="-350370" y="1086425"/>
            <a:ext cx="12447882" cy="100860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sz="3000" b="1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lang="pt-BR" sz="3000" b="1" i="0" u="none" strike="noStrike" cap="none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.	TABELAMENTOS E AFERIÇÃO DOS CUSTOS OPERACIONAIS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g2982b017df8_8_1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40332" y="5378318"/>
            <a:ext cx="1133675" cy="438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161F790-08C1-7D22-06D4-A61C0FB33B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073262"/>
              </p:ext>
            </p:extLst>
          </p:nvPr>
        </p:nvGraphicFramePr>
        <p:xfrm>
          <a:off x="6027805" y="2653007"/>
          <a:ext cx="5199517" cy="1014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89948">
                  <a:extLst>
                    <a:ext uri="{9D8B030D-6E8A-4147-A177-3AD203B41FA5}">
                      <a16:colId xmlns:a16="http://schemas.microsoft.com/office/drawing/2014/main" val="2652121966"/>
                    </a:ext>
                  </a:extLst>
                </a:gridCol>
                <a:gridCol w="1809569">
                  <a:extLst>
                    <a:ext uri="{9D8B030D-6E8A-4147-A177-3AD203B41FA5}">
                      <a16:colId xmlns:a16="http://schemas.microsoft.com/office/drawing/2014/main" val="3482005395"/>
                    </a:ext>
                  </a:extLst>
                </a:gridCol>
              </a:tblGrid>
              <a:tr h="2537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>
                          <a:effectLst/>
                        </a:rPr>
                        <a:t>Despesas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>
                          <a:effectLst/>
                        </a:rPr>
                        <a:t>Valor (R$)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66854802"/>
                  </a:ext>
                </a:extLst>
              </a:tr>
              <a:tr h="253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>
                          <a:effectLst/>
                        </a:rPr>
                        <a:t>IPVA recolhido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 dirty="0">
                          <a:effectLst/>
                        </a:rPr>
                        <a:t> R$      737.087,82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58586285"/>
                  </a:ext>
                </a:extLst>
              </a:tr>
              <a:tr h="253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 dirty="0">
                          <a:effectLst/>
                        </a:rPr>
                        <a:t>Seguro Responsabilidade cível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 dirty="0">
                          <a:effectLst/>
                        </a:rPr>
                        <a:t> R$      627.732,82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233093407"/>
                  </a:ext>
                </a:extLst>
              </a:tr>
              <a:tr h="253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 dirty="0">
                          <a:effectLst/>
                        </a:rPr>
                        <a:t>Taxa licenciamento veículo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 dirty="0">
                          <a:effectLst/>
                        </a:rPr>
                        <a:t> R$              281,29 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36255197"/>
                  </a:ext>
                </a:extLst>
              </a:tr>
            </a:tbl>
          </a:graphicData>
        </a:graphic>
      </p:graphicFrame>
      <p:sp>
        <p:nvSpPr>
          <p:cNvPr id="3" name="Google Shape;196;g2982b017df8_8_37">
            <a:extLst>
              <a:ext uri="{FF2B5EF4-FFF2-40B4-BE49-F238E27FC236}">
                <a16:creationId xmlns:a16="http://schemas.microsoft.com/office/drawing/2014/main" id="{B6CC405D-2DA4-0937-D731-7FAE46B59748}"/>
              </a:ext>
            </a:extLst>
          </p:cNvPr>
          <p:cNvSpPr txBox="1"/>
          <p:nvPr/>
        </p:nvSpPr>
        <p:spPr>
          <a:xfrm>
            <a:off x="5580667" y="2226019"/>
            <a:ext cx="4949802" cy="3930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457200" marR="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sz="2000" b="1" i="0" u="none" strike="noStrike" cap="none" dirty="0">
                <a:solidFill>
                  <a:srgbClr val="0B5394"/>
                </a:solidFill>
                <a:latin typeface="Montserrat"/>
                <a:ea typeface="Montserrat Medium"/>
                <a:cs typeface="Montserrat Medium"/>
                <a:sym typeface="Montserrat"/>
              </a:rPr>
              <a:t>SEGUROS, TA</a:t>
            </a:r>
            <a:r>
              <a:rPr lang="pt-BR" sz="2000" b="1" dirty="0">
                <a:solidFill>
                  <a:srgbClr val="0B5394"/>
                </a:solidFill>
                <a:latin typeface="Montserrat"/>
                <a:ea typeface="Montserrat Medium"/>
                <a:cs typeface="Montserrat Medium"/>
                <a:sym typeface="Montserrat"/>
              </a:rPr>
              <a:t>XAS E IMPOSTOS</a:t>
            </a:r>
            <a:endParaRPr sz="1000" b="0" i="0" u="none" strike="noStrike" cap="none" dirty="0">
              <a:solidFill>
                <a:srgbClr val="0B539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" name="Google Shape;196;g2982b017df8_8_37">
            <a:extLst>
              <a:ext uri="{FF2B5EF4-FFF2-40B4-BE49-F238E27FC236}">
                <a16:creationId xmlns:a16="http://schemas.microsoft.com/office/drawing/2014/main" id="{EB212EC5-FC86-2F21-6F22-5A389F8B3BB2}"/>
              </a:ext>
            </a:extLst>
          </p:cNvPr>
          <p:cNvSpPr txBox="1"/>
          <p:nvPr/>
        </p:nvSpPr>
        <p:spPr>
          <a:xfrm>
            <a:off x="-74918" y="5192658"/>
            <a:ext cx="4949802" cy="3930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457200" marR="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sz="2000" b="1" i="0" u="none" strike="noStrike" cap="none" dirty="0">
                <a:solidFill>
                  <a:srgbClr val="0B5394"/>
                </a:solidFill>
                <a:latin typeface="Montserrat"/>
                <a:ea typeface="Montserrat Medium"/>
                <a:cs typeface="Montserrat Medium"/>
                <a:sym typeface="Montserrat"/>
              </a:rPr>
              <a:t>RECAPAGEM</a:t>
            </a:r>
            <a:endParaRPr sz="1000" b="0" i="0" u="none" strike="noStrike" cap="none" dirty="0">
              <a:solidFill>
                <a:srgbClr val="0B539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05A4FA0E-EF69-BDCF-2B75-90E91CECDD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694851"/>
              </p:ext>
            </p:extLst>
          </p:nvPr>
        </p:nvGraphicFramePr>
        <p:xfrm>
          <a:off x="381150" y="5599671"/>
          <a:ext cx="6641443" cy="6460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19807">
                  <a:extLst>
                    <a:ext uri="{9D8B030D-6E8A-4147-A177-3AD203B41FA5}">
                      <a16:colId xmlns:a16="http://schemas.microsoft.com/office/drawing/2014/main" val="3374351148"/>
                    </a:ext>
                  </a:extLst>
                </a:gridCol>
                <a:gridCol w="972068">
                  <a:extLst>
                    <a:ext uri="{9D8B030D-6E8A-4147-A177-3AD203B41FA5}">
                      <a16:colId xmlns:a16="http://schemas.microsoft.com/office/drawing/2014/main" val="966200340"/>
                    </a:ext>
                  </a:extLst>
                </a:gridCol>
                <a:gridCol w="1040630">
                  <a:extLst>
                    <a:ext uri="{9D8B030D-6E8A-4147-A177-3AD203B41FA5}">
                      <a16:colId xmlns:a16="http://schemas.microsoft.com/office/drawing/2014/main" val="442210929"/>
                    </a:ext>
                  </a:extLst>
                </a:gridCol>
                <a:gridCol w="865414">
                  <a:extLst>
                    <a:ext uri="{9D8B030D-6E8A-4147-A177-3AD203B41FA5}">
                      <a16:colId xmlns:a16="http://schemas.microsoft.com/office/drawing/2014/main" val="421529074"/>
                    </a:ext>
                  </a:extLst>
                </a:gridCol>
                <a:gridCol w="743524">
                  <a:extLst>
                    <a:ext uri="{9D8B030D-6E8A-4147-A177-3AD203B41FA5}">
                      <a16:colId xmlns:a16="http://schemas.microsoft.com/office/drawing/2014/main" val="371845221"/>
                    </a:ext>
                  </a:extLst>
                </a:gridCol>
              </a:tblGrid>
              <a:tr h="2151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 dirty="0">
                          <a:effectLst/>
                        </a:rPr>
                        <a:t>RECAPAGEM / REFORMA PNEU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 dirty="0">
                          <a:effectLst/>
                        </a:rPr>
                        <a:t>DATA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 dirty="0">
                          <a:effectLst/>
                        </a:rPr>
                        <a:t>Empresa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 dirty="0">
                          <a:effectLst/>
                        </a:rPr>
                        <a:t>NF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 dirty="0">
                          <a:effectLst/>
                        </a:rPr>
                        <a:t>Valor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21629056"/>
                  </a:ext>
                </a:extLst>
              </a:tr>
              <a:tr h="4309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 dirty="0">
                          <a:effectLst/>
                        </a:rPr>
                        <a:t>REFORMA FRIO 275/80R22.5 - GOODYEAR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 dirty="0">
                          <a:effectLst/>
                        </a:rPr>
                        <a:t>21/10/2025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>
                          <a:effectLst/>
                        </a:rPr>
                        <a:t>A.M. Pneus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>
                          <a:effectLst/>
                        </a:rPr>
                        <a:t>41908 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 dirty="0">
                          <a:effectLst/>
                        </a:rPr>
                        <a:t>610,00 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32688097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2E96796C-0EA2-A0E7-7807-BFFB98C97C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999106"/>
              </p:ext>
            </p:extLst>
          </p:nvPr>
        </p:nvGraphicFramePr>
        <p:xfrm>
          <a:off x="381150" y="2657934"/>
          <a:ext cx="5199517" cy="9193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7350">
                  <a:extLst>
                    <a:ext uri="{9D8B030D-6E8A-4147-A177-3AD203B41FA5}">
                      <a16:colId xmlns:a16="http://schemas.microsoft.com/office/drawing/2014/main" val="2595887463"/>
                    </a:ext>
                  </a:extLst>
                </a:gridCol>
                <a:gridCol w="1301359">
                  <a:extLst>
                    <a:ext uri="{9D8B030D-6E8A-4147-A177-3AD203B41FA5}">
                      <a16:colId xmlns:a16="http://schemas.microsoft.com/office/drawing/2014/main" val="1690190652"/>
                    </a:ext>
                  </a:extLst>
                </a:gridCol>
                <a:gridCol w="1451544">
                  <a:extLst>
                    <a:ext uri="{9D8B030D-6E8A-4147-A177-3AD203B41FA5}">
                      <a16:colId xmlns:a16="http://schemas.microsoft.com/office/drawing/2014/main" val="199943868"/>
                    </a:ext>
                  </a:extLst>
                </a:gridCol>
                <a:gridCol w="1799264">
                  <a:extLst>
                    <a:ext uri="{9D8B030D-6E8A-4147-A177-3AD203B41FA5}">
                      <a16:colId xmlns:a16="http://schemas.microsoft.com/office/drawing/2014/main" val="2308199722"/>
                    </a:ext>
                  </a:extLst>
                </a:gridCol>
              </a:tblGrid>
              <a:tr h="246667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>
                          <a:effectLst/>
                        </a:rPr>
                        <a:t>Preço dos Veículos (R$)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920693"/>
                  </a:ext>
                </a:extLst>
              </a:tr>
              <a:tr h="2242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>
                          <a:effectLst/>
                        </a:rPr>
                        <a:t>Classe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>
                          <a:effectLst/>
                        </a:rPr>
                        <a:t>Chassi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 dirty="0">
                          <a:effectLst/>
                        </a:rPr>
                        <a:t>Carroceria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>
                          <a:effectLst/>
                        </a:rPr>
                        <a:t>Total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31405500"/>
                  </a:ext>
                </a:extLst>
              </a:tr>
              <a:tr h="2242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>
                          <a:effectLst/>
                        </a:rPr>
                        <a:t>Leve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>
                          <a:effectLst/>
                        </a:rPr>
                        <a:t>      419.000,00 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 dirty="0">
                          <a:effectLst/>
                        </a:rPr>
                        <a:t>         359.000,00 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 dirty="0">
                          <a:effectLst/>
                        </a:rPr>
                        <a:t>                778.000,00 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0009803"/>
                  </a:ext>
                </a:extLst>
              </a:tr>
              <a:tr h="2242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>
                          <a:effectLst/>
                        </a:rPr>
                        <a:t>Pesado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>
                          <a:effectLst/>
                        </a:rPr>
                        <a:t>      480.000,00 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>
                          <a:effectLst/>
                        </a:rPr>
                        <a:t>         365.000,00 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 dirty="0">
                          <a:effectLst/>
                        </a:rPr>
                        <a:t>                845.000,00 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25198452"/>
                  </a:ext>
                </a:extLst>
              </a:tr>
            </a:tbl>
          </a:graphicData>
        </a:graphic>
      </p:graphicFrame>
      <p:sp>
        <p:nvSpPr>
          <p:cNvPr id="9" name="Google Shape;196;g2982b017df8_8_37">
            <a:extLst>
              <a:ext uri="{FF2B5EF4-FFF2-40B4-BE49-F238E27FC236}">
                <a16:creationId xmlns:a16="http://schemas.microsoft.com/office/drawing/2014/main" id="{CA62CCB7-164F-6F24-0078-852CABBC7AAD}"/>
              </a:ext>
            </a:extLst>
          </p:cNvPr>
          <p:cNvSpPr txBox="1"/>
          <p:nvPr/>
        </p:nvSpPr>
        <p:spPr>
          <a:xfrm>
            <a:off x="-47135" y="2248476"/>
            <a:ext cx="4949802" cy="3930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457200" marR="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sz="2000" b="1" i="0" u="none" strike="noStrike" cap="none" dirty="0">
                <a:solidFill>
                  <a:srgbClr val="0B5394"/>
                </a:solidFill>
                <a:latin typeface="Montserrat"/>
                <a:ea typeface="Montserrat Medium"/>
                <a:cs typeface="Montserrat Medium"/>
                <a:sym typeface="Montserrat"/>
              </a:rPr>
              <a:t>CHASSI E CARROCERIA</a:t>
            </a:r>
            <a:endParaRPr sz="1000" b="0" i="0" u="none" strike="noStrike" cap="none" dirty="0">
              <a:solidFill>
                <a:srgbClr val="0B539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" name="Google Shape;196;g2982b017df8_8_37">
            <a:extLst>
              <a:ext uri="{FF2B5EF4-FFF2-40B4-BE49-F238E27FC236}">
                <a16:creationId xmlns:a16="http://schemas.microsoft.com/office/drawing/2014/main" id="{6D3962DA-66A1-B383-CD12-75F8C0F54B2D}"/>
              </a:ext>
            </a:extLst>
          </p:cNvPr>
          <p:cNvSpPr txBox="1"/>
          <p:nvPr/>
        </p:nvSpPr>
        <p:spPr>
          <a:xfrm>
            <a:off x="-74918" y="3740079"/>
            <a:ext cx="4949802" cy="3930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457200" marR="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sz="2000" b="1" i="0" u="none" strike="noStrike" cap="none" dirty="0">
                <a:solidFill>
                  <a:srgbClr val="0B5394"/>
                </a:solidFill>
                <a:latin typeface="Montserrat"/>
                <a:ea typeface="Montserrat Medium"/>
                <a:cs typeface="Montserrat Medium"/>
                <a:sym typeface="Montserrat"/>
              </a:rPr>
              <a:t>PNEU NOVO</a:t>
            </a:r>
            <a:endParaRPr sz="1000" b="0" i="0" u="none" strike="noStrike" cap="none" dirty="0">
              <a:solidFill>
                <a:srgbClr val="0B539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92C7450B-E3EA-7D36-73C6-A353A2EAA6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743486"/>
              </p:ext>
            </p:extLst>
          </p:nvPr>
        </p:nvGraphicFramePr>
        <p:xfrm>
          <a:off x="381151" y="4147091"/>
          <a:ext cx="5979436" cy="8926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6408">
                  <a:extLst>
                    <a:ext uri="{9D8B030D-6E8A-4147-A177-3AD203B41FA5}">
                      <a16:colId xmlns:a16="http://schemas.microsoft.com/office/drawing/2014/main" val="3374351148"/>
                    </a:ext>
                  </a:extLst>
                </a:gridCol>
                <a:gridCol w="890500">
                  <a:extLst>
                    <a:ext uri="{9D8B030D-6E8A-4147-A177-3AD203B41FA5}">
                      <a16:colId xmlns:a16="http://schemas.microsoft.com/office/drawing/2014/main" val="966200340"/>
                    </a:ext>
                  </a:extLst>
                </a:gridCol>
                <a:gridCol w="953308">
                  <a:extLst>
                    <a:ext uri="{9D8B030D-6E8A-4147-A177-3AD203B41FA5}">
                      <a16:colId xmlns:a16="http://schemas.microsoft.com/office/drawing/2014/main" val="442210929"/>
                    </a:ext>
                  </a:extLst>
                </a:gridCol>
                <a:gridCol w="1369220">
                  <a:extLst>
                    <a:ext uri="{9D8B030D-6E8A-4147-A177-3AD203B41FA5}">
                      <a16:colId xmlns:a16="http://schemas.microsoft.com/office/drawing/2014/main" val="371845221"/>
                    </a:ext>
                  </a:extLst>
                </a:gridCol>
              </a:tblGrid>
              <a:tr h="297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 dirty="0">
                          <a:effectLst/>
                        </a:rPr>
                        <a:t>PNEU NOVO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 dirty="0">
                          <a:effectLst/>
                        </a:rPr>
                        <a:t>DATA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 dirty="0">
                          <a:effectLst/>
                        </a:rPr>
                        <a:t>Empresa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 dirty="0">
                          <a:effectLst/>
                        </a:rPr>
                        <a:t>Valor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21629056"/>
                  </a:ext>
                </a:extLst>
              </a:tr>
              <a:tr h="5953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 dirty="0">
                          <a:effectLst/>
                        </a:rPr>
                        <a:t>PNEU CONTINENTAL 275/80R22.5 149/146L TL HSR2 SA LRH 16L 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 dirty="0">
                          <a:effectLst/>
                        </a:rPr>
                        <a:t>05/01/2026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 dirty="0">
                          <a:effectLst/>
                        </a:rPr>
                        <a:t>BAMAQ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 dirty="0">
                          <a:effectLst/>
                        </a:rPr>
                        <a:t>R$ 2.260,00 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3268809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9FC"/>
            </a:gs>
            <a:gs pos="12000">
              <a:srgbClr val="F6F9FC"/>
            </a:gs>
            <a:gs pos="24000">
              <a:srgbClr val="DDEAF6"/>
            </a:gs>
            <a:gs pos="38000">
              <a:srgbClr val="DDEAF6"/>
            </a:gs>
            <a:gs pos="69000">
              <a:srgbClr val="9CC2E5"/>
            </a:gs>
            <a:gs pos="100000">
              <a:srgbClr val="3E89CE"/>
            </a:gs>
          </a:gsLst>
          <a:lin ang="5400700" scaled="0"/>
        </a:gra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29fab6ccd2_2_88"/>
          <p:cNvSpPr txBox="1"/>
          <p:nvPr/>
        </p:nvSpPr>
        <p:spPr>
          <a:xfrm>
            <a:off x="237600" y="213750"/>
            <a:ext cx="3585600" cy="670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0"/>
              <a:buFont typeface="Arial"/>
              <a:buNone/>
            </a:pPr>
            <a:r>
              <a:rPr lang="pt-BR" sz="3200" b="0" i="0" u="none" strike="noStrike" cap="none">
                <a:solidFill>
                  <a:srgbClr val="0B539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COMUTRAN | VR</a:t>
            </a:r>
            <a:endParaRPr sz="3200" b="0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34925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600" b="0" i="0" u="none" strike="noStrike" cap="none">
                <a:solidFill>
                  <a:srgbClr val="1E4E7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CONSELHO MUNICIPAL DE TRANSPORTE E MOBILIDADE URBANA DE VOLTA REDONDA</a:t>
            </a:r>
            <a:endParaRPr sz="600" b="0" i="0" u="none" strike="noStrike" cap="none">
              <a:solidFill>
                <a:srgbClr val="1E4E7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61" name="Google Shape;261;g329fab6ccd2_2_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4875" y="5869800"/>
            <a:ext cx="864000" cy="394339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g329fab6ccd2_2_88"/>
          <p:cNvSpPr txBox="1"/>
          <p:nvPr/>
        </p:nvSpPr>
        <p:spPr>
          <a:xfrm>
            <a:off x="5873571" y="6076612"/>
            <a:ext cx="5952900" cy="2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Fontes: 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[1] Notas Fiscais dos operadores disponíveis no processo administrativo.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[2] Agência Nacional de Petróleo, Gás Natural e Biocombustíveis.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g329fab6ccd2_2_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40332" y="5378318"/>
            <a:ext cx="1133675" cy="4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40;g2982b017df8_8_185">
            <a:extLst>
              <a:ext uri="{FF2B5EF4-FFF2-40B4-BE49-F238E27FC236}">
                <a16:creationId xmlns:a16="http://schemas.microsoft.com/office/drawing/2014/main" id="{58FCAEC7-BCD3-FC96-E6D3-64D869730916}"/>
              </a:ext>
            </a:extLst>
          </p:cNvPr>
          <p:cNvSpPr txBox="1"/>
          <p:nvPr/>
        </p:nvSpPr>
        <p:spPr>
          <a:xfrm>
            <a:off x="-350370" y="1086425"/>
            <a:ext cx="12447882" cy="100860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sz="3000" b="1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lang="pt-BR" sz="3000" b="1" i="0" u="none" strike="noStrike" cap="none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.	TABELAMENTOS E AFERIÇÃO DOS CUSTOS OPERACIONAIS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E2C599B3-5657-5326-FCCA-49794BD269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362647"/>
              </p:ext>
            </p:extLst>
          </p:nvPr>
        </p:nvGraphicFramePr>
        <p:xfrm>
          <a:off x="237600" y="5670829"/>
          <a:ext cx="4456026" cy="7557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8503">
                  <a:extLst>
                    <a:ext uri="{9D8B030D-6E8A-4147-A177-3AD203B41FA5}">
                      <a16:colId xmlns:a16="http://schemas.microsoft.com/office/drawing/2014/main" val="3753532565"/>
                    </a:ext>
                  </a:extLst>
                </a:gridCol>
                <a:gridCol w="1133087">
                  <a:extLst>
                    <a:ext uri="{9D8B030D-6E8A-4147-A177-3AD203B41FA5}">
                      <a16:colId xmlns:a16="http://schemas.microsoft.com/office/drawing/2014/main" val="3740283605"/>
                    </a:ext>
                  </a:extLst>
                </a:gridCol>
                <a:gridCol w="224436">
                  <a:extLst>
                    <a:ext uri="{9D8B030D-6E8A-4147-A177-3AD203B41FA5}">
                      <a16:colId xmlns:a16="http://schemas.microsoft.com/office/drawing/2014/main" val="4067415106"/>
                    </a:ext>
                  </a:extLst>
                </a:gridCol>
              </a:tblGrid>
              <a:tr h="25190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 dirty="0">
                          <a:effectLst/>
                        </a:rPr>
                        <a:t>VALOR ADOTADO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 dirty="0">
                          <a:effectLst/>
                        </a:rPr>
                        <a:t>R$    4,6936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71799340"/>
                  </a:ext>
                </a:extLst>
              </a:tr>
              <a:tr h="25190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 dirty="0">
                          <a:effectLst/>
                        </a:rPr>
                        <a:t>FOB - FRETE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 dirty="0">
                          <a:effectLst/>
                        </a:rPr>
                        <a:t>R$   0,0342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95941986"/>
                  </a:ext>
                </a:extLst>
              </a:tr>
              <a:tr h="25190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 dirty="0">
                          <a:effectLst/>
                        </a:rPr>
                        <a:t>TOTAL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 dirty="0">
                          <a:effectLst/>
                        </a:rPr>
                        <a:t>R$   4,7278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40264723"/>
                  </a:ext>
                </a:extLst>
              </a:tr>
            </a:tbl>
          </a:graphicData>
        </a:graphic>
      </p:graphicFrame>
      <p:sp>
        <p:nvSpPr>
          <p:cNvPr id="5" name="Google Shape;196;g2982b017df8_8_37">
            <a:extLst>
              <a:ext uri="{FF2B5EF4-FFF2-40B4-BE49-F238E27FC236}">
                <a16:creationId xmlns:a16="http://schemas.microsoft.com/office/drawing/2014/main" id="{1AD5F2E6-2A47-ACA2-F617-970BEC4A6495}"/>
              </a:ext>
            </a:extLst>
          </p:cNvPr>
          <p:cNvSpPr txBox="1"/>
          <p:nvPr/>
        </p:nvSpPr>
        <p:spPr>
          <a:xfrm>
            <a:off x="-228600" y="5183517"/>
            <a:ext cx="4949802" cy="3930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457200" marR="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sz="2000" b="1" i="0" u="none" strike="noStrike" cap="none" dirty="0">
                <a:solidFill>
                  <a:srgbClr val="0B5394"/>
                </a:solidFill>
                <a:latin typeface="Montserrat"/>
                <a:ea typeface="Montserrat Medium"/>
                <a:cs typeface="Montserrat Medium"/>
                <a:sym typeface="Montserrat"/>
              </a:rPr>
              <a:t>COMBUSTÍVEL</a:t>
            </a:r>
            <a:endParaRPr sz="1000" b="0" i="0" u="none" strike="noStrike" cap="none" dirty="0">
              <a:solidFill>
                <a:srgbClr val="0B539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2DD6C43A-379F-95C6-142C-F130F9520C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890836"/>
              </p:ext>
            </p:extLst>
          </p:nvPr>
        </p:nvGraphicFramePr>
        <p:xfrm>
          <a:off x="237600" y="2466873"/>
          <a:ext cx="6839857" cy="26406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7938">
                  <a:extLst>
                    <a:ext uri="{9D8B030D-6E8A-4147-A177-3AD203B41FA5}">
                      <a16:colId xmlns:a16="http://schemas.microsoft.com/office/drawing/2014/main" val="468507519"/>
                    </a:ext>
                  </a:extLst>
                </a:gridCol>
                <a:gridCol w="1030100">
                  <a:extLst>
                    <a:ext uri="{9D8B030D-6E8A-4147-A177-3AD203B41FA5}">
                      <a16:colId xmlns:a16="http://schemas.microsoft.com/office/drawing/2014/main" val="3057268905"/>
                    </a:ext>
                  </a:extLst>
                </a:gridCol>
                <a:gridCol w="1030100">
                  <a:extLst>
                    <a:ext uri="{9D8B030D-6E8A-4147-A177-3AD203B41FA5}">
                      <a16:colId xmlns:a16="http://schemas.microsoft.com/office/drawing/2014/main" val="289826257"/>
                    </a:ext>
                  </a:extLst>
                </a:gridCol>
                <a:gridCol w="1030100">
                  <a:extLst>
                    <a:ext uri="{9D8B030D-6E8A-4147-A177-3AD203B41FA5}">
                      <a16:colId xmlns:a16="http://schemas.microsoft.com/office/drawing/2014/main" val="2046635116"/>
                    </a:ext>
                  </a:extLst>
                </a:gridCol>
                <a:gridCol w="1090575">
                  <a:extLst>
                    <a:ext uri="{9D8B030D-6E8A-4147-A177-3AD203B41FA5}">
                      <a16:colId xmlns:a16="http://schemas.microsoft.com/office/drawing/2014/main" val="606035393"/>
                    </a:ext>
                  </a:extLst>
                </a:gridCol>
                <a:gridCol w="941044">
                  <a:extLst>
                    <a:ext uri="{9D8B030D-6E8A-4147-A177-3AD203B41FA5}">
                      <a16:colId xmlns:a16="http://schemas.microsoft.com/office/drawing/2014/main" val="1387893736"/>
                    </a:ext>
                  </a:extLst>
                </a:gridCol>
              </a:tblGrid>
              <a:tr h="2125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pt-B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pt-B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pt-B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pt-B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pt-B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pt-B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697365868"/>
                  </a:ext>
                </a:extLst>
              </a:tr>
              <a:tr h="362355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CUSTO DO ARLA INDICADOS PELOS OPERADORES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pt-B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pt-B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pt-B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68382676"/>
                  </a:ext>
                </a:extLst>
              </a:tr>
              <a:tr h="6163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 dirty="0">
                          <a:effectLst/>
                        </a:rPr>
                        <a:t>ARLA REDUX 32 GRANEL LT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C. DO AÇO                 NF-e Nº 000.001.148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 dirty="0">
                          <a:effectLst/>
                        </a:rPr>
                        <a:t>ELITE                 NF-e Nº  28074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 dirty="0">
                          <a:effectLst/>
                        </a:rPr>
                        <a:t>PINHEIRAL         NF-e Nº 81027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 dirty="0">
                          <a:effectLst/>
                        </a:rPr>
                        <a:t>QTDE (Litros)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80633932"/>
                  </a:ext>
                </a:extLst>
              </a:tr>
              <a:tr h="3623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28/10/2025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 dirty="0">
                          <a:effectLst/>
                        </a:rPr>
                        <a:t>R$             2,42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pt-B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                1.300,00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 dirty="0">
                          <a:effectLst/>
                        </a:rPr>
                        <a:t>37%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04764483"/>
                  </a:ext>
                </a:extLst>
              </a:tr>
              <a:tr h="3623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27/10/2025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 dirty="0">
                          <a:effectLst/>
                        </a:rPr>
                        <a:t>R$                2,84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                2.100,00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59%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06292867"/>
                  </a:ext>
                </a:extLst>
              </a:tr>
              <a:tr h="3623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11/11/2025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 dirty="0">
                          <a:effectLst/>
                        </a:rPr>
                        <a:t>R$                4,90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                   150,00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4%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63610179"/>
                  </a:ext>
                </a:extLst>
              </a:tr>
              <a:tr h="3623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pt-B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pt-B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pt-B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                3.550,00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 dirty="0">
                          <a:effectLst/>
                        </a:rPr>
                        <a:t>100%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08141048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0A595F0D-BF41-25C3-B100-71CC3BEED1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543291"/>
              </p:ext>
            </p:extLst>
          </p:nvPr>
        </p:nvGraphicFramePr>
        <p:xfrm>
          <a:off x="7178040" y="2462176"/>
          <a:ext cx="4807271" cy="2667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9909">
                  <a:extLst>
                    <a:ext uri="{9D8B030D-6E8A-4147-A177-3AD203B41FA5}">
                      <a16:colId xmlns:a16="http://schemas.microsoft.com/office/drawing/2014/main" val="1004886037"/>
                    </a:ext>
                  </a:extLst>
                </a:gridCol>
                <a:gridCol w="992734">
                  <a:extLst>
                    <a:ext uri="{9D8B030D-6E8A-4147-A177-3AD203B41FA5}">
                      <a16:colId xmlns:a16="http://schemas.microsoft.com/office/drawing/2014/main" val="3484216853"/>
                    </a:ext>
                  </a:extLst>
                </a:gridCol>
                <a:gridCol w="1007314">
                  <a:extLst>
                    <a:ext uri="{9D8B030D-6E8A-4147-A177-3AD203B41FA5}">
                      <a16:colId xmlns:a16="http://schemas.microsoft.com/office/drawing/2014/main" val="3889939334"/>
                    </a:ext>
                  </a:extLst>
                </a:gridCol>
                <a:gridCol w="1007314">
                  <a:extLst>
                    <a:ext uri="{9D8B030D-6E8A-4147-A177-3AD203B41FA5}">
                      <a16:colId xmlns:a16="http://schemas.microsoft.com/office/drawing/2014/main" val="1460457546"/>
                    </a:ext>
                  </a:extLst>
                </a:gridCol>
              </a:tblGrid>
              <a:tr h="39280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 dirty="0">
                          <a:effectLst/>
                        </a:rPr>
                        <a:t>CÁLCULO DE ARLA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VEÍCULO LEVE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 dirty="0">
                          <a:effectLst/>
                        </a:rPr>
                        <a:t>VEÍCULO PESADO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5203101"/>
                  </a:ext>
                </a:extLst>
              </a:tr>
              <a:tr h="19640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COEFICIENTE DE CONSUMO MÉDIO: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0,37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0,475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476564490"/>
                  </a:ext>
                </a:extLst>
              </a:tr>
              <a:tr h="19640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ADIÇÃO DO ARLA: (6%)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0,0222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0,0285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76485498"/>
                  </a:ext>
                </a:extLst>
              </a:tr>
              <a:tr h="1767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endParaRPr lang="pt-B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pt-B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pt-B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pt-B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54274227"/>
                  </a:ext>
                </a:extLst>
              </a:tr>
              <a:tr h="19640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CONSUMO ADOTADO: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0,3922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0,5035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917179126"/>
                  </a:ext>
                </a:extLst>
              </a:tr>
              <a:tr h="1964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pt-B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pt-B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92118205"/>
                  </a:ext>
                </a:extLst>
              </a:tr>
              <a:tr h="3928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CÁLCULO DE ARLA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VEÍCULO LEVE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VEÍCULO PESADO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pt-B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84894506"/>
                  </a:ext>
                </a:extLst>
              </a:tr>
              <a:tr h="3275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VEICULOS QUE NÃO USAM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0,037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0,0475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pt-B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75157412"/>
                  </a:ext>
                </a:extLst>
              </a:tr>
              <a:tr h="1964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VEICULOS QUE USAM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0,35298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0,45315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pt-B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972412774"/>
                  </a:ext>
                </a:extLst>
              </a:tr>
              <a:tr h="1767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endParaRPr lang="pt-B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pt-B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pt-B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pt-B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82227579"/>
                  </a:ext>
                </a:extLst>
              </a:tr>
              <a:tr h="1964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 dirty="0">
                          <a:effectLst/>
                        </a:rPr>
                        <a:t>CONSUMO ADOTADO: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 dirty="0">
                          <a:effectLst/>
                        </a:rPr>
                        <a:t>0,38998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0,50065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47298883"/>
                  </a:ext>
                </a:extLst>
              </a:tr>
            </a:tbl>
          </a:graphicData>
        </a:graphic>
      </p:graphicFrame>
      <p:sp>
        <p:nvSpPr>
          <p:cNvPr id="8" name="Google Shape;196;g2982b017df8_8_37">
            <a:extLst>
              <a:ext uri="{FF2B5EF4-FFF2-40B4-BE49-F238E27FC236}">
                <a16:creationId xmlns:a16="http://schemas.microsoft.com/office/drawing/2014/main" id="{391050EE-4EE1-4E36-CF59-5BEB3AB197BC}"/>
              </a:ext>
            </a:extLst>
          </p:cNvPr>
          <p:cNvSpPr txBox="1"/>
          <p:nvPr/>
        </p:nvSpPr>
        <p:spPr>
          <a:xfrm>
            <a:off x="-216323" y="2001364"/>
            <a:ext cx="4949802" cy="3930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457200" marR="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sz="2000" b="1" i="0" u="none" strike="noStrike" cap="none" dirty="0">
                <a:solidFill>
                  <a:srgbClr val="0B5394"/>
                </a:solidFill>
                <a:latin typeface="Montserrat"/>
                <a:ea typeface="Montserrat Medium"/>
                <a:cs typeface="Montserrat Medium"/>
                <a:sym typeface="Montserrat"/>
              </a:rPr>
              <a:t>CUSTO DO ARLA</a:t>
            </a:r>
            <a:endParaRPr sz="1000" b="0" i="0" u="none" strike="noStrike" cap="none" dirty="0">
              <a:solidFill>
                <a:srgbClr val="0B539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9FC"/>
            </a:gs>
            <a:gs pos="12000">
              <a:srgbClr val="F6F9FC"/>
            </a:gs>
            <a:gs pos="24000">
              <a:srgbClr val="DDEAF6"/>
            </a:gs>
            <a:gs pos="38000">
              <a:srgbClr val="DDEAF6"/>
            </a:gs>
            <a:gs pos="69000">
              <a:srgbClr val="9CC2E5"/>
            </a:gs>
            <a:gs pos="100000">
              <a:srgbClr val="3E89CE"/>
            </a:gs>
          </a:gsLst>
          <a:lin ang="5400700" scaled="0"/>
        </a:gra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982b017df8_8_135"/>
          <p:cNvSpPr txBox="1"/>
          <p:nvPr/>
        </p:nvSpPr>
        <p:spPr>
          <a:xfrm>
            <a:off x="237600" y="213750"/>
            <a:ext cx="3585600" cy="670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0"/>
              <a:buFont typeface="Arial"/>
              <a:buNone/>
            </a:pPr>
            <a:r>
              <a:rPr lang="pt-BR" sz="3200" b="0" i="0" u="none" strike="noStrike" cap="none">
                <a:solidFill>
                  <a:srgbClr val="0B539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COMUTRAN | VR</a:t>
            </a:r>
            <a:endParaRPr sz="3200" b="0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34925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600" b="0" i="0" u="none" strike="noStrike" cap="none">
                <a:solidFill>
                  <a:srgbClr val="1E4E7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CONSELHO MUNICIPAL DE TRANSPORTE E MOBILIDADE URBANA DE VOLTA REDONDA</a:t>
            </a:r>
            <a:endParaRPr sz="600" b="0" i="0" u="none" strike="noStrike" cap="none">
              <a:solidFill>
                <a:srgbClr val="1E4E7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320" name="Google Shape;320;g2982b017df8_8_1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4875" y="5869800"/>
            <a:ext cx="864000" cy="394339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g2982b017df8_8_135"/>
          <p:cNvSpPr txBox="1"/>
          <p:nvPr/>
        </p:nvSpPr>
        <p:spPr>
          <a:xfrm>
            <a:off x="381150" y="1086425"/>
            <a:ext cx="11429700" cy="100860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sz="3000" b="1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lang="pt-BR" sz="3000" b="1" i="0" u="none" strike="noStrike" cap="none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.	TABELAMENTOS E AFERIÇÃO DOS CUSTOS OPERACIONAIS</a:t>
            </a:r>
            <a:endParaRPr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3" name="Google Shape;323;g2982b017df8_8_1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40332" y="5378318"/>
            <a:ext cx="1133675" cy="4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g2982b017df8_8_135"/>
          <p:cNvSpPr txBox="1"/>
          <p:nvPr/>
        </p:nvSpPr>
        <p:spPr>
          <a:xfrm>
            <a:off x="7028138" y="6463861"/>
            <a:ext cx="4905502" cy="2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Fonte: CONVENÇÃO COLETIVA DE TRABALHO 2024/2025</a:t>
            </a:r>
            <a:endParaRPr sz="15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321;g2982b017df8_8_135">
            <a:extLst>
              <a:ext uri="{FF2B5EF4-FFF2-40B4-BE49-F238E27FC236}">
                <a16:creationId xmlns:a16="http://schemas.microsoft.com/office/drawing/2014/main" id="{F52A070A-C582-B536-D2B8-892130FC8AC9}"/>
              </a:ext>
            </a:extLst>
          </p:cNvPr>
          <p:cNvSpPr txBox="1"/>
          <p:nvPr/>
        </p:nvSpPr>
        <p:spPr>
          <a:xfrm>
            <a:off x="-39474" y="2173576"/>
            <a:ext cx="10134450" cy="3930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sz="2000" b="1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4.6 – SALÁRIOS, ENCARGOS SOCIAIS E BENEFÍCIOS DOS FUNCIONÁRIOS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F189A2A2-48CF-4333-8875-76CCDF878C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631062"/>
              </p:ext>
            </p:extLst>
          </p:nvPr>
        </p:nvGraphicFramePr>
        <p:xfrm>
          <a:off x="736346" y="2736148"/>
          <a:ext cx="4905502" cy="15552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0831">
                  <a:extLst>
                    <a:ext uri="{9D8B030D-6E8A-4147-A177-3AD203B41FA5}">
                      <a16:colId xmlns:a16="http://schemas.microsoft.com/office/drawing/2014/main" val="2381062743"/>
                    </a:ext>
                  </a:extLst>
                </a:gridCol>
                <a:gridCol w="1924671">
                  <a:extLst>
                    <a:ext uri="{9D8B030D-6E8A-4147-A177-3AD203B41FA5}">
                      <a16:colId xmlns:a16="http://schemas.microsoft.com/office/drawing/2014/main" val="2260146704"/>
                    </a:ext>
                  </a:extLst>
                </a:gridCol>
              </a:tblGrid>
              <a:tr h="42902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>
                          <a:effectLst/>
                        </a:rPr>
                        <a:t>CONVENÇÃO COLETIVA DE TRABALHO 2025/2026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940446"/>
                  </a:ext>
                </a:extLst>
              </a:tr>
              <a:tr h="2252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>
                          <a:effectLst/>
                        </a:rPr>
                        <a:t>NÚMERO DE REGISTRO NO MTE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 dirty="0">
                          <a:effectLst/>
                        </a:rPr>
                        <a:t> RJ002051/2025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14895352"/>
                  </a:ext>
                </a:extLst>
              </a:tr>
              <a:tr h="2252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>
                          <a:effectLst/>
                        </a:rPr>
                        <a:t>DATA DE REGISTRO NO MTЕ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>
                          <a:effectLst/>
                        </a:rPr>
                        <a:t> 08/08/2025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14066819"/>
                  </a:ext>
                </a:extLst>
              </a:tr>
              <a:tr h="2252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>
                          <a:effectLst/>
                        </a:rPr>
                        <a:t>NÚMERO DA SOLICITAÇÃO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>
                          <a:effectLst/>
                        </a:rPr>
                        <a:t> MR045575/2025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35714199"/>
                  </a:ext>
                </a:extLst>
              </a:tr>
              <a:tr h="2252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>
                          <a:effectLst/>
                        </a:rPr>
                        <a:t>NÚMERO DO PROCESSO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>
                          <a:effectLst/>
                        </a:rPr>
                        <a:t> 47979.209245/2025-73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307244806"/>
                  </a:ext>
                </a:extLst>
              </a:tr>
              <a:tr h="2252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>
                          <a:effectLst/>
                        </a:rPr>
                        <a:t>DATA DO PROTOCOLO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 dirty="0">
                          <a:effectLst/>
                        </a:rPr>
                        <a:t> 31/07/2025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56815497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F35C3A94-BB5E-AE83-1B9B-9605DEC80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456276"/>
              </p:ext>
            </p:extLst>
          </p:nvPr>
        </p:nvGraphicFramePr>
        <p:xfrm>
          <a:off x="732282" y="4366804"/>
          <a:ext cx="4905502" cy="2149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2260">
                  <a:extLst>
                    <a:ext uri="{9D8B030D-6E8A-4147-A177-3AD203B41FA5}">
                      <a16:colId xmlns:a16="http://schemas.microsoft.com/office/drawing/2014/main" val="24422073"/>
                    </a:ext>
                  </a:extLst>
                </a:gridCol>
                <a:gridCol w="2603242">
                  <a:extLst>
                    <a:ext uri="{9D8B030D-6E8A-4147-A177-3AD203B41FA5}">
                      <a16:colId xmlns:a16="http://schemas.microsoft.com/office/drawing/2014/main" val="462838169"/>
                    </a:ext>
                  </a:extLst>
                </a:gridCol>
              </a:tblGrid>
              <a:tr h="41335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 dirty="0">
                          <a:effectLst/>
                        </a:rPr>
                        <a:t>CLÁUSULA TERCEIRA - SALÁRIO PROFISSIONAL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453157"/>
                  </a:ext>
                </a:extLst>
              </a:tr>
              <a:tr h="217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>
                          <a:effectLst/>
                        </a:rPr>
                        <a:t>MOTORISTA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>
                          <a:effectLst/>
                        </a:rPr>
                        <a:t> R$                          3.227,72 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82298981"/>
                  </a:ext>
                </a:extLst>
              </a:tr>
              <a:tr h="217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>
                          <a:effectLst/>
                        </a:rPr>
                        <a:t>DESPACHANTES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 dirty="0">
                          <a:effectLst/>
                        </a:rPr>
                        <a:t> R$                          2.419,72 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550866741"/>
                  </a:ext>
                </a:extLst>
              </a:tr>
              <a:tr h="217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>
                          <a:effectLst/>
                        </a:rPr>
                        <a:t>BILHETEIROS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 dirty="0">
                          <a:effectLst/>
                        </a:rPr>
                        <a:t> R$                          1.983,56 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30053789"/>
                  </a:ext>
                </a:extLst>
              </a:tr>
              <a:tr h="217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>
                          <a:effectLst/>
                        </a:rPr>
                        <a:t>FISCAIS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 dirty="0">
                          <a:effectLst/>
                        </a:rPr>
                        <a:t> R$                          1.983,56 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156165969"/>
                  </a:ext>
                </a:extLst>
              </a:tr>
              <a:tr h="217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>
                          <a:effectLst/>
                        </a:rPr>
                        <a:t>COBRADORES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>
                          <a:effectLst/>
                        </a:rPr>
                        <a:t> R$                          1.782,69 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1912733"/>
                  </a:ext>
                </a:extLst>
              </a:tr>
              <a:tr h="217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>
                          <a:effectLst/>
                        </a:rPr>
                        <a:t>BAGAGEIRO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 dirty="0">
                          <a:effectLst/>
                        </a:rPr>
                        <a:t> R$                          1.518,00 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162656755"/>
                  </a:ext>
                </a:extLst>
              </a:tr>
              <a:tr h="217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>
                          <a:effectLst/>
                        </a:rPr>
                        <a:t>AUX. ESCRITÓRIO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 dirty="0">
                          <a:effectLst/>
                        </a:rPr>
                        <a:t> R$                          1.518,00 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066211456"/>
                  </a:ext>
                </a:extLst>
              </a:tr>
              <a:tr h="217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>
                          <a:effectLst/>
                        </a:rPr>
                        <a:t>INSPETOR DE TRÁFEGO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 dirty="0">
                          <a:effectLst/>
                        </a:rPr>
                        <a:t> R$                          2.293,58 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55055748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37FAEB73-BF64-E82C-3B97-B12C7299B2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136090"/>
              </p:ext>
            </p:extLst>
          </p:nvPr>
        </p:nvGraphicFramePr>
        <p:xfrm>
          <a:off x="6063234" y="2736148"/>
          <a:ext cx="4905502" cy="5810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2261">
                  <a:extLst>
                    <a:ext uri="{9D8B030D-6E8A-4147-A177-3AD203B41FA5}">
                      <a16:colId xmlns:a16="http://schemas.microsoft.com/office/drawing/2014/main" val="213350517"/>
                    </a:ext>
                  </a:extLst>
                </a:gridCol>
                <a:gridCol w="2603241">
                  <a:extLst>
                    <a:ext uri="{9D8B030D-6E8A-4147-A177-3AD203B41FA5}">
                      <a16:colId xmlns:a16="http://schemas.microsoft.com/office/drawing/2014/main" val="2036889561"/>
                    </a:ext>
                  </a:extLst>
                </a:gridCol>
              </a:tblGrid>
              <a:tr h="381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 dirty="0">
                          <a:effectLst/>
                        </a:rPr>
                        <a:t>BENEFÍCIOS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23269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>
                          <a:effectLst/>
                        </a:rPr>
                        <a:t>TOTAL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 dirty="0">
                          <a:effectLst/>
                        </a:rPr>
                        <a:t> R$                          176.403,59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15292315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29F54563-F458-B2CB-7525-DBE45FBB1F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411430"/>
              </p:ext>
            </p:extLst>
          </p:nvPr>
        </p:nvGraphicFramePr>
        <p:xfrm>
          <a:off x="6063234" y="3721949"/>
          <a:ext cx="4905502" cy="5810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2261">
                  <a:extLst>
                    <a:ext uri="{9D8B030D-6E8A-4147-A177-3AD203B41FA5}">
                      <a16:colId xmlns:a16="http://schemas.microsoft.com/office/drawing/2014/main" val="397350780"/>
                    </a:ext>
                  </a:extLst>
                </a:gridCol>
                <a:gridCol w="2603241">
                  <a:extLst>
                    <a:ext uri="{9D8B030D-6E8A-4147-A177-3AD203B41FA5}">
                      <a16:colId xmlns:a16="http://schemas.microsoft.com/office/drawing/2014/main" val="1795367276"/>
                    </a:ext>
                  </a:extLst>
                </a:gridCol>
              </a:tblGrid>
              <a:tr h="381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 dirty="0">
                          <a:effectLst/>
                        </a:rPr>
                        <a:t>CLÁUSULA DÉCIMA QUARTA - CESTA BÁSICA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12529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>
                          <a:effectLst/>
                        </a:rPr>
                        <a:t>MÉDIA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200" dirty="0">
                          <a:effectLst/>
                        </a:rPr>
                        <a:t> R$                          281,85 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01328417"/>
                  </a:ext>
                </a:extLst>
              </a:tr>
            </a:tbl>
          </a:graphicData>
        </a:graphic>
      </p:graphicFrame>
      <p:sp>
        <p:nvSpPr>
          <p:cNvPr id="7" name="Google Shape;321;g2982b017df8_8_135">
            <a:extLst>
              <a:ext uri="{FF2B5EF4-FFF2-40B4-BE49-F238E27FC236}">
                <a16:creationId xmlns:a16="http://schemas.microsoft.com/office/drawing/2014/main" id="{7AC8730A-2598-52F4-07F7-18A156389A4C}"/>
              </a:ext>
            </a:extLst>
          </p:cNvPr>
          <p:cNvSpPr txBox="1"/>
          <p:nvPr/>
        </p:nvSpPr>
        <p:spPr>
          <a:xfrm>
            <a:off x="5078738" y="4491098"/>
            <a:ext cx="6963439" cy="65209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sz="180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4.6.1 – SALÁRIO MOTORISTA................ R$ 3.227,72</a:t>
            </a:r>
          </a:p>
          <a:p>
            <a:pPr marL="45720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sz="1800" i="0" u="none" strike="noStrike" cap="none" dirty="0">
                <a:solidFill>
                  <a:srgbClr val="0B5394"/>
                </a:solidFill>
                <a:latin typeface="Montserrat"/>
                <a:sym typeface="Montserrat"/>
              </a:rPr>
              <a:t>4.6.2 – SALÁRIO DESPACHANTE........ R$ 2.419,72</a:t>
            </a:r>
            <a:endParaRPr sz="18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9FC"/>
            </a:gs>
            <a:gs pos="12000">
              <a:srgbClr val="F6F9FC"/>
            </a:gs>
            <a:gs pos="24000">
              <a:srgbClr val="DDEAF6"/>
            </a:gs>
            <a:gs pos="38000">
              <a:srgbClr val="DDEAF6"/>
            </a:gs>
            <a:gs pos="69000">
              <a:srgbClr val="9CC2E5"/>
            </a:gs>
            <a:gs pos="100000">
              <a:srgbClr val="3E89CE"/>
            </a:gs>
          </a:gsLst>
          <a:lin ang="5400700" scaled="0"/>
        </a:gra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982b017df8_8_149"/>
          <p:cNvSpPr txBox="1"/>
          <p:nvPr/>
        </p:nvSpPr>
        <p:spPr>
          <a:xfrm>
            <a:off x="237600" y="213750"/>
            <a:ext cx="3585600" cy="670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0"/>
              <a:buFont typeface="Arial"/>
              <a:buNone/>
            </a:pPr>
            <a:r>
              <a:rPr lang="pt-BR" sz="3200" b="0" i="0" u="none" strike="noStrike" cap="none">
                <a:solidFill>
                  <a:srgbClr val="0B539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COMUTRAN | VR</a:t>
            </a:r>
            <a:endParaRPr sz="3200" b="0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34925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600" b="0" i="0" u="none" strike="noStrike" cap="none">
                <a:solidFill>
                  <a:srgbClr val="1E4E7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CONSELHO MUNICIPAL DE TRANSPORTE E MOBILIDADE URBANA DE VOLTA REDONDA</a:t>
            </a:r>
            <a:endParaRPr sz="600" b="0" i="0" u="none" strike="noStrike" cap="none">
              <a:solidFill>
                <a:srgbClr val="1E4E7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342" name="Google Shape;342;g2982b017df8_8_1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4875" y="5869800"/>
            <a:ext cx="864000" cy="394339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g2982b017df8_8_149"/>
          <p:cNvSpPr txBox="1"/>
          <p:nvPr/>
        </p:nvSpPr>
        <p:spPr>
          <a:xfrm>
            <a:off x="381150" y="1086425"/>
            <a:ext cx="11429700" cy="100860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sz="3000" b="1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lang="pt-BR" sz="3000" b="1" i="0" u="none" strike="noStrike" cap="none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.	TABELAMENTOS E AFERIÇÃO DOS CUSTOS OPERACIONAIS</a:t>
            </a:r>
            <a:r>
              <a:rPr lang="pt-BR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g2982b017df8_8_149"/>
          <p:cNvSpPr txBox="1"/>
          <p:nvPr/>
        </p:nvSpPr>
        <p:spPr>
          <a:xfrm>
            <a:off x="5120640" y="2759930"/>
            <a:ext cx="6172787" cy="283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0" i="0" u="none" strike="noStrike" cap="none" dirty="0">
                <a:solidFill>
                  <a:schemeClr val="dk1"/>
                </a:solidFill>
                <a:latin typeface="Montserrat" panose="00000500000000000000" pitchFamily="2" charset="0"/>
                <a:sym typeface="Arial"/>
              </a:rPr>
              <a:t>As pesquisas realizadas pela STMU apontaram que </a:t>
            </a:r>
            <a:r>
              <a:rPr lang="pt-BR" sz="2000" b="1" i="0" u="none" strike="noStrike" cap="none" dirty="0">
                <a:solidFill>
                  <a:schemeClr val="dk1"/>
                </a:solidFill>
                <a:latin typeface="Montserrat" panose="00000500000000000000" pitchFamily="2" charset="0"/>
                <a:sym typeface="Arial"/>
              </a:rPr>
              <a:t>a remuneração média para diretores de transporte no Brasil é de R$ 13.</a:t>
            </a:r>
            <a:r>
              <a:rPr lang="pt-BR" sz="2000" b="1" dirty="0">
                <a:solidFill>
                  <a:schemeClr val="dk1"/>
                </a:solidFill>
                <a:latin typeface="Montserrat" panose="00000500000000000000" pitchFamily="2" charset="0"/>
              </a:rPr>
              <a:t>733,98</a:t>
            </a:r>
            <a:r>
              <a:rPr lang="pt-BR" sz="2000" b="0" i="0" u="none" strike="noStrike" cap="none" dirty="0">
                <a:solidFill>
                  <a:schemeClr val="dk1"/>
                </a:solidFill>
                <a:latin typeface="Montserrat" panose="00000500000000000000" pitchFamily="2" charset="0"/>
                <a:sym typeface="Arial"/>
              </a:rPr>
              <a:t>, sendo este o valor adotado para os cálculos tar</a:t>
            </a:r>
            <a:r>
              <a:rPr lang="pt-BR" sz="2000" dirty="0">
                <a:solidFill>
                  <a:schemeClr val="dk1"/>
                </a:solidFill>
                <a:latin typeface="Montserrat" panose="00000500000000000000" pitchFamily="2" charset="0"/>
              </a:rPr>
              <a:t>i</a:t>
            </a:r>
            <a:r>
              <a:rPr lang="pt-BR" sz="2000" b="0" i="0" u="none" strike="noStrike" cap="none" dirty="0">
                <a:solidFill>
                  <a:schemeClr val="dk1"/>
                </a:solidFill>
                <a:latin typeface="Montserrat" panose="00000500000000000000" pitchFamily="2" charset="0"/>
                <a:sym typeface="Arial"/>
              </a:rPr>
              <a:t>fários e </a:t>
            </a:r>
            <a:r>
              <a:rPr lang="pt-BR" sz="2000" dirty="0">
                <a:solidFill>
                  <a:schemeClr val="dk1"/>
                </a:solidFill>
                <a:latin typeface="Montserrat" panose="00000500000000000000" pitchFamily="2" charset="0"/>
              </a:rPr>
              <a:t>considerando um diretor por empresa, o valor total é de </a:t>
            </a:r>
            <a:r>
              <a:rPr lang="pt-BR" sz="2000" b="1" dirty="0">
                <a:solidFill>
                  <a:schemeClr val="dk1"/>
                </a:solidFill>
                <a:latin typeface="Montserrat" panose="00000500000000000000" pitchFamily="2" charset="0"/>
              </a:rPr>
              <a:t>R$ 41.201,94</a:t>
            </a:r>
            <a:r>
              <a:rPr lang="pt-BR" sz="2000" dirty="0">
                <a:solidFill>
                  <a:schemeClr val="dk1"/>
                </a:solidFill>
                <a:latin typeface="Montserrat" panose="00000500000000000000" pitchFamily="2" charset="0"/>
              </a:rPr>
              <a:t>.</a:t>
            </a:r>
            <a:endParaRPr sz="2000" b="0" i="0" u="none" strike="noStrike" cap="none" dirty="0">
              <a:solidFill>
                <a:schemeClr val="dk1"/>
              </a:solidFill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</p:txBody>
      </p:sp>
      <p:pic>
        <p:nvPicPr>
          <p:cNvPr id="345" name="Google Shape;345;g2982b017df8_8_1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7324" y="2663375"/>
            <a:ext cx="3105150" cy="34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g2982b017df8_8_149"/>
          <p:cNvSpPr txBox="1"/>
          <p:nvPr/>
        </p:nvSpPr>
        <p:spPr>
          <a:xfrm>
            <a:off x="2841166" y="6118965"/>
            <a:ext cx="6509667" cy="739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1100" dirty="0">
                <a:solidFill>
                  <a:schemeClr val="lt1"/>
                </a:solidFill>
              </a:rPr>
              <a:t>  Disponível em: </a:t>
            </a:r>
            <a:r>
              <a:rPr lang="pt-BR" sz="1100" u="sng" dirty="0">
                <a:solidFill>
                  <a:schemeClr val="l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https://www.salario.com.br/ </a:t>
            </a:r>
            <a:r>
              <a:rPr lang="pt-BR" sz="1100" u="sng" dirty="0" err="1">
                <a:solidFill>
                  <a:schemeClr val="l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profissao</a:t>
            </a:r>
            <a:r>
              <a:rPr lang="pt-BR" sz="1100" u="sng" dirty="0">
                <a:solidFill>
                  <a:schemeClr val="l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/diretor-de-operacoes-de-servicos-de-transporte-cbo-122620/</a:t>
            </a:r>
            <a:r>
              <a:rPr lang="pt-BR" sz="1100" dirty="0">
                <a:solidFill>
                  <a:schemeClr val="lt1"/>
                </a:solidFill>
              </a:rPr>
              <a:t> Acessado em 06/01/2025.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7" name="Google Shape;347;g2982b017df8_8_1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40332" y="5378318"/>
            <a:ext cx="1133675" cy="4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21;g2982b017df8_8_135">
            <a:extLst>
              <a:ext uri="{FF2B5EF4-FFF2-40B4-BE49-F238E27FC236}">
                <a16:creationId xmlns:a16="http://schemas.microsoft.com/office/drawing/2014/main" id="{4CA69329-95A8-92BA-8E22-17CD9FAC0957}"/>
              </a:ext>
            </a:extLst>
          </p:cNvPr>
          <p:cNvSpPr txBox="1"/>
          <p:nvPr/>
        </p:nvSpPr>
        <p:spPr>
          <a:xfrm>
            <a:off x="-39474" y="2173576"/>
            <a:ext cx="5535018" cy="3930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sz="2000" b="1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4.6 – REMUNERAÇÃO DA DIRETORIA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9FC"/>
            </a:gs>
            <a:gs pos="12000">
              <a:srgbClr val="F6F9FC"/>
            </a:gs>
            <a:gs pos="24000">
              <a:srgbClr val="DDEAF6"/>
            </a:gs>
            <a:gs pos="38000">
              <a:srgbClr val="DDEAF6"/>
            </a:gs>
            <a:gs pos="69000">
              <a:srgbClr val="9CC2E5"/>
            </a:gs>
            <a:gs pos="100000">
              <a:srgbClr val="3E89CE"/>
            </a:gs>
          </a:gsLst>
          <a:lin ang="5400700" scaled="0"/>
        </a:gra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982b017df8_8_176"/>
          <p:cNvSpPr txBox="1"/>
          <p:nvPr/>
        </p:nvSpPr>
        <p:spPr>
          <a:xfrm>
            <a:off x="237600" y="213750"/>
            <a:ext cx="3585600" cy="670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0"/>
              <a:buFont typeface="Arial"/>
              <a:buNone/>
            </a:pPr>
            <a:r>
              <a:rPr lang="pt-BR" sz="3200" b="0" i="0" u="none" strike="noStrike" cap="none">
                <a:solidFill>
                  <a:srgbClr val="0B539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COMUTRAN | VR</a:t>
            </a:r>
            <a:endParaRPr sz="3200" b="0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34925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600" b="0" i="0" u="none" strike="noStrike" cap="none">
                <a:solidFill>
                  <a:srgbClr val="1E4E7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CONSELHO MUNICIPAL DE TRANSPORTE E MOBILIDADE URBANA DE VOLTA REDONDA</a:t>
            </a:r>
            <a:endParaRPr sz="600" b="0" i="0" u="none" strike="noStrike" cap="none">
              <a:solidFill>
                <a:srgbClr val="1E4E7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56" name="Google Shape;356;g2982b017df8_8_176"/>
          <p:cNvSpPr txBox="1"/>
          <p:nvPr/>
        </p:nvSpPr>
        <p:spPr>
          <a:xfrm>
            <a:off x="381150" y="1086425"/>
            <a:ext cx="11429700" cy="100860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sz="3000" b="1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lang="pt-BR" sz="3000" b="1" i="0" u="none" strike="noStrike" cap="none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.	TABELAMENTOS E AFERIÇÃO DOS CUSTOS OPERACIONAIS</a:t>
            </a:r>
            <a:endParaRPr sz="3000" b="1" i="0" u="none" strike="noStrike" cap="none" dirty="0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9" name="Google Shape;359;g2982b017df8_8_176"/>
          <p:cNvSpPr txBox="1"/>
          <p:nvPr/>
        </p:nvSpPr>
        <p:spPr>
          <a:xfrm>
            <a:off x="275184" y="4267547"/>
            <a:ext cx="6366000" cy="2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(...)</a:t>
            </a:r>
            <a:endParaRPr sz="15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agem 4" descr="Calendário&#10;&#10;O conteúdo gerado por IA pode estar incorreto.">
            <a:extLst>
              <a:ext uri="{FF2B5EF4-FFF2-40B4-BE49-F238E27FC236}">
                <a16:creationId xmlns:a16="http://schemas.microsoft.com/office/drawing/2014/main" id="{F162AEFD-DBBA-F079-6CBB-8B7C976E4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00" y="2638503"/>
            <a:ext cx="11460174" cy="168616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89AB022-898A-D398-F8A9-E9AB05297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456" y="4636793"/>
            <a:ext cx="11488753" cy="140989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6116096-CFAF-D691-62A8-B00B2F6F8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5649" y="6181621"/>
            <a:ext cx="6872125" cy="225900"/>
          </a:xfrm>
          <a:prstGeom prst="rect">
            <a:avLst/>
          </a:prstGeom>
        </p:spPr>
      </p:pic>
      <p:sp>
        <p:nvSpPr>
          <p:cNvPr id="12" name="Google Shape;359;g2982b017df8_8_176">
            <a:extLst>
              <a:ext uri="{FF2B5EF4-FFF2-40B4-BE49-F238E27FC236}">
                <a16:creationId xmlns:a16="http://schemas.microsoft.com/office/drawing/2014/main" id="{A0CF198D-AAE5-2C9D-100A-9AEADAF0B0B5}"/>
              </a:ext>
            </a:extLst>
          </p:cNvPr>
          <p:cNvSpPr txBox="1"/>
          <p:nvPr/>
        </p:nvSpPr>
        <p:spPr>
          <a:xfrm>
            <a:off x="237600" y="6000621"/>
            <a:ext cx="6366000" cy="2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(...)</a:t>
            </a:r>
            <a:endParaRPr sz="15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321;g2982b017df8_8_135">
            <a:extLst>
              <a:ext uri="{FF2B5EF4-FFF2-40B4-BE49-F238E27FC236}">
                <a16:creationId xmlns:a16="http://schemas.microsoft.com/office/drawing/2014/main" id="{2C1AFB92-66BF-0516-9985-FE7BBB3E1F68}"/>
              </a:ext>
            </a:extLst>
          </p:cNvPr>
          <p:cNvSpPr txBox="1"/>
          <p:nvPr/>
        </p:nvSpPr>
        <p:spPr>
          <a:xfrm>
            <a:off x="-417724" y="2170240"/>
            <a:ext cx="6708795" cy="3930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sz="2000" b="1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4.8 – DESPESA ANUAL DA FROTA COM IPVA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9FC"/>
            </a:gs>
            <a:gs pos="12000">
              <a:srgbClr val="F6F9FC"/>
            </a:gs>
            <a:gs pos="24000">
              <a:srgbClr val="DDEAF6"/>
            </a:gs>
            <a:gs pos="38000">
              <a:srgbClr val="DDEAF6"/>
            </a:gs>
            <a:gs pos="69000">
              <a:srgbClr val="9CC2E5"/>
            </a:gs>
            <a:gs pos="100000">
              <a:srgbClr val="3E89CE"/>
            </a:gs>
          </a:gsLst>
          <a:lin ang="5400700" scaled="0"/>
        </a:gra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982b017df8_8_194"/>
          <p:cNvSpPr txBox="1"/>
          <p:nvPr/>
        </p:nvSpPr>
        <p:spPr>
          <a:xfrm>
            <a:off x="237600" y="213750"/>
            <a:ext cx="3585600" cy="670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0"/>
              <a:buFont typeface="Arial"/>
              <a:buNone/>
            </a:pPr>
            <a:r>
              <a:rPr lang="pt-BR" sz="3200" b="0" i="0" u="none" strike="noStrike" cap="none">
                <a:solidFill>
                  <a:srgbClr val="0B539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COMUTRAN | VR</a:t>
            </a:r>
            <a:endParaRPr sz="3200" b="0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34925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600" b="0" i="0" u="none" strike="noStrike" cap="none">
                <a:solidFill>
                  <a:srgbClr val="1E4E7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CONSELHO MUNICIPAL DE TRANSPORTE E MOBILIDADE URBANA DE VOLTA REDONDA</a:t>
            </a:r>
            <a:endParaRPr sz="600" b="0" i="0" u="none" strike="noStrike" cap="none">
              <a:solidFill>
                <a:srgbClr val="1E4E7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366" name="Google Shape;366;g2982b017df8_8_1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4875" y="5869800"/>
            <a:ext cx="864000" cy="394339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g2982b017df8_8_194"/>
          <p:cNvSpPr txBox="1"/>
          <p:nvPr/>
        </p:nvSpPr>
        <p:spPr>
          <a:xfrm>
            <a:off x="381150" y="1086425"/>
            <a:ext cx="11429700" cy="1404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sz="3000" b="1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lang="pt-BR" sz="3000" b="1" i="0" u="none" strike="noStrike" cap="none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.	COEFICIENTES, LIMITES E INDICADORES</a:t>
            </a:r>
            <a:endParaRPr sz="3000" b="1" i="0" u="none" strike="noStrike" cap="none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66700" marR="0" lvl="0" indent="-2667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0" indent="-26670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8" name="Google Shape;368;g2982b017df8_8_19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12625" y="2241200"/>
            <a:ext cx="8252524" cy="388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g2982b017df8_8_19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40332" y="5378318"/>
            <a:ext cx="1133675" cy="4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9FC"/>
            </a:gs>
            <a:gs pos="12000">
              <a:srgbClr val="F6F9FC"/>
            </a:gs>
            <a:gs pos="24000">
              <a:srgbClr val="DDEAF6"/>
            </a:gs>
            <a:gs pos="38000">
              <a:srgbClr val="DDEAF6"/>
            </a:gs>
            <a:gs pos="69000">
              <a:srgbClr val="9CC2E5"/>
            </a:gs>
            <a:gs pos="100000">
              <a:srgbClr val="3E89CE"/>
            </a:gs>
          </a:gsLst>
          <a:lin ang="5400700" scaled="0"/>
        </a:gra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"/>
          <p:cNvSpPr/>
          <p:nvPr/>
        </p:nvSpPr>
        <p:spPr>
          <a:xfrm>
            <a:off x="1659050" y="3212996"/>
            <a:ext cx="8916300" cy="97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"/>
          <p:cNvSpPr/>
          <p:nvPr/>
        </p:nvSpPr>
        <p:spPr>
          <a:xfrm>
            <a:off x="756950" y="3212989"/>
            <a:ext cx="827100" cy="97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"/>
          <p:cNvSpPr/>
          <p:nvPr/>
        </p:nvSpPr>
        <p:spPr>
          <a:xfrm>
            <a:off x="10665600" y="3212989"/>
            <a:ext cx="827100" cy="97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10665700" y="4302804"/>
            <a:ext cx="827100" cy="540000"/>
          </a:xfrm>
          <a:prstGeom prst="rect">
            <a:avLst/>
          </a:prstGeom>
          <a:solidFill>
            <a:srgbClr val="9CC2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644966" y="1384900"/>
            <a:ext cx="10835100" cy="461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62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rgbClr val="1E4E79"/>
                </a:solidFill>
                <a:latin typeface="Montserrat"/>
                <a:ea typeface="Montserrat"/>
                <a:cs typeface="Montserrat"/>
                <a:sym typeface="Montserrat"/>
              </a:rPr>
              <a:t>PAUTA</a:t>
            </a:r>
            <a:endParaRPr sz="2400" b="1" i="0" u="none" strike="noStrike" cap="none">
              <a:solidFill>
                <a:srgbClr val="1E4E7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1659052" y="2006788"/>
            <a:ext cx="8916300" cy="540000"/>
          </a:xfrm>
          <a:prstGeom prst="rect">
            <a:avLst/>
          </a:prstGeom>
          <a:solidFill>
            <a:srgbClr val="9CC2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756946" y="2006799"/>
            <a:ext cx="827100" cy="540000"/>
          </a:xfrm>
          <a:prstGeom prst="rect">
            <a:avLst/>
          </a:prstGeom>
          <a:solidFill>
            <a:srgbClr val="9CC2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10659231" y="2006799"/>
            <a:ext cx="827100" cy="540000"/>
          </a:xfrm>
          <a:prstGeom prst="rect">
            <a:avLst/>
          </a:prstGeom>
          <a:solidFill>
            <a:srgbClr val="9CC2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756946" y="2072194"/>
            <a:ext cx="827100" cy="432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62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 dirty="0">
                <a:solidFill>
                  <a:srgbClr val="1E4E7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14:00</a:t>
            </a:r>
            <a:endParaRPr sz="1800" b="0" i="0" u="none" strike="noStrike" cap="none" dirty="0">
              <a:solidFill>
                <a:srgbClr val="1E4E7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1671711" y="2056838"/>
            <a:ext cx="7277400" cy="369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62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1E4E7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ABERTURA E INFORMES INICIAIS</a:t>
            </a:r>
            <a:endParaRPr sz="1800" b="0" i="0" u="none" strike="noStrike" cap="none">
              <a:solidFill>
                <a:srgbClr val="1E4E7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10659231" y="2112207"/>
            <a:ext cx="827100" cy="307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62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 dirty="0">
                <a:solidFill>
                  <a:srgbClr val="1E4E7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10 min</a:t>
            </a:r>
            <a:endParaRPr sz="1400" b="0" i="0" u="none" strike="noStrike" cap="none" dirty="0">
              <a:solidFill>
                <a:srgbClr val="1E4E7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5" name="Google Shape;105;p1"/>
          <p:cNvSpPr/>
          <p:nvPr/>
        </p:nvSpPr>
        <p:spPr>
          <a:xfrm>
            <a:off x="1659050" y="2595269"/>
            <a:ext cx="8916300" cy="54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"/>
          <p:cNvSpPr/>
          <p:nvPr/>
        </p:nvSpPr>
        <p:spPr>
          <a:xfrm>
            <a:off x="756950" y="2595257"/>
            <a:ext cx="827100" cy="54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"/>
          <p:cNvSpPr/>
          <p:nvPr/>
        </p:nvSpPr>
        <p:spPr>
          <a:xfrm>
            <a:off x="10659225" y="2595257"/>
            <a:ext cx="827100" cy="54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"/>
          <p:cNvSpPr txBox="1"/>
          <p:nvPr/>
        </p:nvSpPr>
        <p:spPr>
          <a:xfrm>
            <a:off x="756950" y="3547946"/>
            <a:ext cx="827100" cy="369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62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 dirty="0">
                <a:solidFill>
                  <a:srgbClr val="1E4E7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14:30</a:t>
            </a:r>
            <a:endParaRPr sz="1800" b="0" i="0" u="none" strike="noStrike" cap="none" dirty="0">
              <a:solidFill>
                <a:srgbClr val="1E4E7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9" name="Google Shape;109;p1"/>
          <p:cNvSpPr txBox="1"/>
          <p:nvPr/>
        </p:nvSpPr>
        <p:spPr>
          <a:xfrm>
            <a:off x="1671698" y="3420591"/>
            <a:ext cx="8810400" cy="646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62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dirty="0">
                <a:solidFill>
                  <a:srgbClr val="1E4E79"/>
                </a:solidFill>
                <a:latin typeface="Montserrat"/>
                <a:ea typeface="Montserrat"/>
                <a:cs typeface="Montserrat"/>
                <a:sym typeface="Montserrat"/>
              </a:rPr>
              <a:t>ESTUDO DE REAJUSTE TARIFÁRIO DO SISTEMA DE TRANSPORTE COLETIVO DE PASSAGEIROS</a:t>
            </a:r>
            <a:r>
              <a:rPr lang="pt-BR" sz="1800" dirty="0">
                <a:solidFill>
                  <a:srgbClr val="1E4E7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 lang="pt-BR" sz="1800" b="0" i="0" u="none" strike="noStrike" cap="none" dirty="0">
              <a:solidFill>
                <a:srgbClr val="1E4E7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0" name="Google Shape;110;p1"/>
          <p:cNvSpPr txBox="1"/>
          <p:nvPr/>
        </p:nvSpPr>
        <p:spPr>
          <a:xfrm>
            <a:off x="10659231" y="3578716"/>
            <a:ext cx="827100" cy="307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62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>
                <a:solidFill>
                  <a:srgbClr val="1E4E7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3</a:t>
            </a:r>
            <a:r>
              <a:rPr lang="pt-BR" sz="1400" b="0" i="0" u="none" strike="noStrike" cap="none">
                <a:solidFill>
                  <a:srgbClr val="1E4E7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0min</a:t>
            </a:r>
            <a:endParaRPr sz="1400" b="0" i="0" u="none" strike="noStrike" cap="none">
              <a:solidFill>
                <a:srgbClr val="1E4E7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4" name="Google Shape;114;p1"/>
          <p:cNvSpPr txBox="1"/>
          <p:nvPr/>
        </p:nvSpPr>
        <p:spPr>
          <a:xfrm>
            <a:off x="756943" y="2651461"/>
            <a:ext cx="827100" cy="369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62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 dirty="0">
                <a:solidFill>
                  <a:srgbClr val="1E4E7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14:10</a:t>
            </a:r>
            <a:endParaRPr sz="1800" b="0" i="0" u="none" strike="noStrike" cap="none" dirty="0">
              <a:solidFill>
                <a:srgbClr val="1E4E7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5" name="Google Shape;115;p1"/>
          <p:cNvSpPr txBox="1"/>
          <p:nvPr/>
        </p:nvSpPr>
        <p:spPr>
          <a:xfrm>
            <a:off x="10665592" y="2688634"/>
            <a:ext cx="827100" cy="307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62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dirty="0">
                <a:solidFill>
                  <a:srgbClr val="1E4E7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</a:t>
            </a:r>
            <a:r>
              <a:rPr lang="pt-BR" sz="1400" b="0" i="0" u="none" strike="noStrike" cap="none" dirty="0">
                <a:solidFill>
                  <a:srgbClr val="1E4E7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0min</a:t>
            </a:r>
            <a:endParaRPr sz="1400" b="0" i="0" u="none" strike="noStrike" cap="none" dirty="0">
              <a:solidFill>
                <a:srgbClr val="1E4E7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7" name="Google Shape;117;p1"/>
          <p:cNvSpPr txBox="1"/>
          <p:nvPr/>
        </p:nvSpPr>
        <p:spPr>
          <a:xfrm>
            <a:off x="237600" y="213750"/>
            <a:ext cx="3585600" cy="670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627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0"/>
              <a:buFont typeface="Arial"/>
              <a:buNone/>
            </a:pPr>
            <a:r>
              <a:rPr lang="pt-BR" sz="3200" b="0" i="0" u="none" strike="noStrike" cap="none">
                <a:solidFill>
                  <a:srgbClr val="0B539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COMUTRAN | VR</a:t>
            </a:r>
            <a:endParaRPr sz="3200" b="0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34925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600" b="0" i="0" u="none" strike="noStrike" cap="none">
                <a:solidFill>
                  <a:srgbClr val="1E4E7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CONSELHO MUNICIPAL DE TRANSPORTE E MOBILIDADE URBANA DE VOLTA REDONDA</a:t>
            </a:r>
            <a:endParaRPr sz="600" b="0" i="0" u="none" strike="noStrike" cap="none">
              <a:solidFill>
                <a:srgbClr val="1E4E7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18" name="Google Shape;118;p1"/>
          <p:cNvSpPr txBox="1"/>
          <p:nvPr/>
        </p:nvSpPr>
        <p:spPr>
          <a:xfrm>
            <a:off x="8325725" y="214950"/>
            <a:ext cx="3585600" cy="54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627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0"/>
              <a:buFont typeface="Arial"/>
              <a:buNone/>
            </a:pPr>
            <a:r>
              <a:rPr lang="pt-BR" sz="2400" dirty="0">
                <a:solidFill>
                  <a:srgbClr val="0B539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21/01/2026</a:t>
            </a:r>
            <a:endParaRPr sz="2400" b="0" i="0" u="none" strike="noStrike" cap="none" dirty="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34925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600" b="0" i="0" u="none" strike="noStrike" cap="none" dirty="0">
              <a:solidFill>
                <a:srgbClr val="1E4E7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19" name="Google Shape;11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0075" y="6250800"/>
            <a:ext cx="864000" cy="39433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"/>
          <p:cNvSpPr/>
          <p:nvPr/>
        </p:nvSpPr>
        <p:spPr>
          <a:xfrm>
            <a:off x="1644400" y="4302804"/>
            <a:ext cx="8916300" cy="540000"/>
          </a:xfrm>
          <a:prstGeom prst="rect">
            <a:avLst/>
          </a:prstGeom>
          <a:solidFill>
            <a:srgbClr val="9CC2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"/>
          <p:cNvSpPr/>
          <p:nvPr/>
        </p:nvSpPr>
        <p:spPr>
          <a:xfrm>
            <a:off x="742294" y="4302795"/>
            <a:ext cx="827100" cy="532201"/>
          </a:xfrm>
          <a:prstGeom prst="rect">
            <a:avLst/>
          </a:prstGeom>
          <a:solidFill>
            <a:srgbClr val="9CC2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"/>
          <p:cNvSpPr txBox="1"/>
          <p:nvPr/>
        </p:nvSpPr>
        <p:spPr>
          <a:xfrm>
            <a:off x="742294" y="4414370"/>
            <a:ext cx="827100" cy="540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62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 dirty="0">
                <a:solidFill>
                  <a:srgbClr val="1E4E7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</a:t>
            </a:r>
            <a:r>
              <a:rPr lang="pt-BR" sz="1800" dirty="0">
                <a:solidFill>
                  <a:srgbClr val="1E4E7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5</a:t>
            </a:r>
            <a:r>
              <a:rPr lang="pt-BR" sz="1800" b="0" i="0" u="none" strike="noStrike" cap="none" dirty="0">
                <a:solidFill>
                  <a:srgbClr val="1E4E7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:00</a:t>
            </a:r>
            <a:endParaRPr sz="1800" b="0" i="0" u="none" strike="noStrike" cap="none" dirty="0">
              <a:solidFill>
                <a:srgbClr val="1E4E7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3" name="Google Shape;123;p1"/>
          <p:cNvSpPr txBox="1"/>
          <p:nvPr/>
        </p:nvSpPr>
        <p:spPr>
          <a:xfrm>
            <a:off x="1657050" y="4414377"/>
            <a:ext cx="8672400" cy="369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62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>
                <a:solidFill>
                  <a:srgbClr val="1E4E7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MANIFESTAÇÕES DA PLENÁRIA</a:t>
            </a:r>
            <a:endParaRPr sz="1800" b="0" i="0" u="none" strike="noStrike" cap="none">
              <a:solidFill>
                <a:srgbClr val="1E4E7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4" name="Google Shape;124;p1"/>
          <p:cNvSpPr txBox="1"/>
          <p:nvPr/>
        </p:nvSpPr>
        <p:spPr>
          <a:xfrm>
            <a:off x="1671698" y="2663962"/>
            <a:ext cx="8877000" cy="36929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62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dirty="0">
                <a:solidFill>
                  <a:srgbClr val="1E4E79"/>
                </a:solidFill>
                <a:latin typeface="Montserrat"/>
                <a:ea typeface="Montserrat"/>
                <a:cs typeface="Montserrat"/>
                <a:sym typeface="Montserrat"/>
              </a:rPr>
              <a:t>REVISÃO DAS OBRAS DO PLANO DE MOBILIDADE </a:t>
            </a:r>
          </a:p>
        </p:txBody>
      </p:sp>
      <p:sp>
        <p:nvSpPr>
          <p:cNvPr id="125" name="Google Shape;125;p1"/>
          <p:cNvSpPr/>
          <p:nvPr/>
        </p:nvSpPr>
        <p:spPr>
          <a:xfrm>
            <a:off x="1641596" y="4921843"/>
            <a:ext cx="9851096" cy="540000"/>
          </a:xfrm>
          <a:prstGeom prst="rect">
            <a:avLst/>
          </a:prstGeom>
          <a:solidFill>
            <a:srgbClr val="9CC2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"/>
          <p:cNvSpPr/>
          <p:nvPr/>
        </p:nvSpPr>
        <p:spPr>
          <a:xfrm>
            <a:off x="739490" y="4921835"/>
            <a:ext cx="827100" cy="540000"/>
          </a:xfrm>
          <a:prstGeom prst="rect">
            <a:avLst/>
          </a:prstGeom>
          <a:solidFill>
            <a:srgbClr val="9CC2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"/>
          <p:cNvSpPr txBox="1"/>
          <p:nvPr/>
        </p:nvSpPr>
        <p:spPr>
          <a:xfrm>
            <a:off x="739490" y="5005697"/>
            <a:ext cx="827100" cy="369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63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 dirty="0">
                <a:solidFill>
                  <a:srgbClr val="1E4E7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16:00</a:t>
            </a:r>
            <a:endParaRPr sz="1800" b="0" i="0" u="none" strike="noStrike" cap="none" dirty="0">
              <a:solidFill>
                <a:srgbClr val="1E4E7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8" name="Google Shape;128;p1"/>
          <p:cNvSpPr txBox="1"/>
          <p:nvPr/>
        </p:nvSpPr>
        <p:spPr>
          <a:xfrm>
            <a:off x="1654246" y="5005704"/>
            <a:ext cx="8672400" cy="369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63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1E4E7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ENCERRAMENTO</a:t>
            </a:r>
            <a:endParaRPr sz="1800" b="0" i="0" u="none" strike="noStrike" cap="none">
              <a:solidFill>
                <a:srgbClr val="1E4E7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9" name="Google Shape;129;p1"/>
          <p:cNvSpPr txBox="1"/>
          <p:nvPr/>
        </p:nvSpPr>
        <p:spPr>
          <a:xfrm>
            <a:off x="10659225" y="4435538"/>
            <a:ext cx="827100" cy="307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63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dirty="0">
                <a:solidFill>
                  <a:srgbClr val="1E4E7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6</a:t>
            </a:r>
            <a:r>
              <a:rPr lang="pt-BR" sz="1400" b="0" i="0" u="none" strike="noStrike" cap="none" dirty="0">
                <a:solidFill>
                  <a:srgbClr val="1E4E7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0 min</a:t>
            </a:r>
            <a:endParaRPr sz="1400" b="0" i="0" u="none" strike="noStrike" cap="none" dirty="0">
              <a:solidFill>
                <a:srgbClr val="1E4E7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30" name="Google Shape;13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71758" y="6221422"/>
            <a:ext cx="1133675" cy="4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9FC"/>
            </a:gs>
            <a:gs pos="12000">
              <a:srgbClr val="F6F9FC"/>
            </a:gs>
            <a:gs pos="24000">
              <a:srgbClr val="DDEAF6"/>
            </a:gs>
            <a:gs pos="38000">
              <a:srgbClr val="DDEAF6"/>
            </a:gs>
            <a:gs pos="69000">
              <a:srgbClr val="9CC2E5"/>
            </a:gs>
            <a:gs pos="100000">
              <a:srgbClr val="3E89CE"/>
            </a:gs>
          </a:gsLst>
          <a:lin ang="5400700" scaled="0"/>
        </a:grad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982b017df8_8_204"/>
          <p:cNvSpPr txBox="1"/>
          <p:nvPr/>
        </p:nvSpPr>
        <p:spPr>
          <a:xfrm>
            <a:off x="237600" y="213750"/>
            <a:ext cx="3585600" cy="670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0"/>
              <a:buFont typeface="Arial"/>
              <a:buNone/>
            </a:pPr>
            <a:r>
              <a:rPr lang="pt-BR" sz="3200" b="0" i="0" u="none" strike="noStrike" cap="none">
                <a:solidFill>
                  <a:srgbClr val="0B539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COMUTRAN | VR</a:t>
            </a:r>
            <a:endParaRPr sz="3200" b="0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34925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600" b="0" i="0" u="none" strike="noStrike" cap="none">
                <a:solidFill>
                  <a:srgbClr val="1E4E7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CONSELHO MUNICIPAL DE TRANSPORTE E MOBILIDADE URBANA DE VOLTA REDONDA</a:t>
            </a:r>
            <a:endParaRPr sz="600" b="0" i="0" u="none" strike="noStrike" cap="none">
              <a:solidFill>
                <a:srgbClr val="1E4E7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89" name="Google Shape;389;g2982b017df8_8_204"/>
          <p:cNvSpPr txBox="1"/>
          <p:nvPr/>
        </p:nvSpPr>
        <p:spPr>
          <a:xfrm>
            <a:off x="381150" y="1086425"/>
            <a:ext cx="11429700" cy="54694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sz="3000" b="1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lang="pt-BR" sz="3000" b="1" i="0" u="none" strike="noStrike" cap="none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.	COEFICIENTES, LIMITES E INDICADORES</a:t>
            </a:r>
            <a:endParaRPr sz="3000" b="1" i="0" u="none" strike="noStrike" cap="none" dirty="0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696D0BF-395D-84C1-2FCF-043E01DB81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32" y="2560319"/>
            <a:ext cx="4725448" cy="4044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CCB20EB-04D8-6A7C-F3EA-DADB1C226F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286" y="1773702"/>
            <a:ext cx="5498713" cy="48308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321;g2982b017df8_8_135">
            <a:extLst>
              <a:ext uri="{FF2B5EF4-FFF2-40B4-BE49-F238E27FC236}">
                <a16:creationId xmlns:a16="http://schemas.microsoft.com/office/drawing/2014/main" id="{139F4047-95C2-9B23-A821-E77D184FD9D8}"/>
              </a:ext>
            </a:extLst>
          </p:cNvPr>
          <p:cNvSpPr txBox="1"/>
          <p:nvPr/>
        </p:nvSpPr>
        <p:spPr>
          <a:xfrm>
            <a:off x="-140058" y="1869538"/>
            <a:ext cx="5535018" cy="45460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sz="2000" b="1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FATOR DE UTILIZAÇÃO: </a:t>
            </a:r>
            <a:r>
              <a:rPr lang="pt-BR" sz="2400" b="1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2,7984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9FC"/>
            </a:gs>
            <a:gs pos="12000">
              <a:srgbClr val="F6F9FC"/>
            </a:gs>
            <a:gs pos="24000">
              <a:srgbClr val="DDEAF6"/>
            </a:gs>
            <a:gs pos="38000">
              <a:srgbClr val="DDEAF6"/>
            </a:gs>
            <a:gs pos="69000">
              <a:srgbClr val="9CC2E5"/>
            </a:gs>
            <a:gs pos="100000">
              <a:srgbClr val="3E89CE"/>
            </a:gs>
          </a:gsLst>
          <a:lin ang="5400700" scaled="0"/>
        </a:grad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982b017df8_8_214"/>
          <p:cNvSpPr txBox="1"/>
          <p:nvPr/>
        </p:nvSpPr>
        <p:spPr>
          <a:xfrm>
            <a:off x="237600" y="213750"/>
            <a:ext cx="3585600" cy="670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0"/>
              <a:buFont typeface="Arial"/>
              <a:buNone/>
            </a:pPr>
            <a:r>
              <a:rPr lang="pt-BR" sz="3200" b="0" i="0" u="none" strike="noStrike" cap="none">
                <a:solidFill>
                  <a:srgbClr val="0B539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COMUTRAN | VR</a:t>
            </a:r>
            <a:endParaRPr sz="3200" b="0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34925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600" b="0" i="0" u="none" strike="noStrike" cap="none">
                <a:solidFill>
                  <a:srgbClr val="1E4E7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CONSELHO MUNICIPAL DE TRANSPORTE E MOBILIDADE URBANA DE VOLTA REDONDA</a:t>
            </a:r>
            <a:endParaRPr sz="600" b="0" i="0" u="none" strike="noStrike" cap="none">
              <a:solidFill>
                <a:srgbClr val="1E4E7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399" name="Google Shape;399;g2982b017df8_8_2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4875" y="5869800"/>
            <a:ext cx="864000" cy="394339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g2982b017df8_8_214"/>
          <p:cNvSpPr txBox="1"/>
          <p:nvPr/>
        </p:nvSpPr>
        <p:spPr>
          <a:xfrm>
            <a:off x="381150" y="1086425"/>
            <a:ext cx="11429700" cy="54694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sz="3000" b="1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lang="pt-BR" sz="3000" b="1" i="0" u="none" strike="noStrike" cap="none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.	COEFICIENTES, LIMITES E INDICADORES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1" name="Google Shape;401;g2982b017df8_8_2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40332" y="5378318"/>
            <a:ext cx="1133675" cy="438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02073FD2-2786-2750-A3FE-646574E3A0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225190"/>
              </p:ext>
            </p:extLst>
          </p:nvPr>
        </p:nvGraphicFramePr>
        <p:xfrm>
          <a:off x="354076" y="2544350"/>
          <a:ext cx="3469123" cy="17609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9781">
                  <a:extLst>
                    <a:ext uri="{9D8B030D-6E8A-4147-A177-3AD203B41FA5}">
                      <a16:colId xmlns:a16="http://schemas.microsoft.com/office/drawing/2014/main" val="2753992059"/>
                    </a:ext>
                  </a:extLst>
                </a:gridCol>
                <a:gridCol w="799342">
                  <a:extLst>
                    <a:ext uri="{9D8B030D-6E8A-4147-A177-3AD203B41FA5}">
                      <a16:colId xmlns:a16="http://schemas.microsoft.com/office/drawing/2014/main" val="3075068031"/>
                    </a:ext>
                  </a:extLst>
                </a:gridCol>
              </a:tblGrid>
              <a:tr h="19901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 dirty="0">
                          <a:effectLst/>
                        </a:rPr>
                        <a:t>GRUPO A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124993"/>
                  </a:ext>
                </a:extLst>
              </a:tr>
              <a:tr h="165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INSS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5,00%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411279466"/>
                  </a:ext>
                </a:extLst>
              </a:tr>
              <a:tr h="199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ACIDENTE DE TRABALHO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3,00%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562966336"/>
                  </a:ext>
                </a:extLst>
              </a:tr>
              <a:tr h="165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SALÁRIO EDUCAÇÃO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2,50%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464971737"/>
                  </a:ext>
                </a:extLst>
              </a:tr>
              <a:tr h="165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 dirty="0">
                          <a:effectLst/>
                        </a:rPr>
                        <a:t>INCRA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0,20%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8522125"/>
                  </a:ext>
                </a:extLst>
              </a:tr>
              <a:tr h="165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SEST/SENAT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1,00%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420562100"/>
                  </a:ext>
                </a:extLst>
              </a:tr>
              <a:tr h="165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 dirty="0">
                          <a:effectLst/>
                        </a:rPr>
                        <a:t>SESI/SESC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1,50%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76588908"/>
                  </a:ext>
                </a:extLst>
              </a:tr>
              <a:tr h="165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SEBRAE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0,60%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8906707"/>
                  </a:ext>
                </a:extLst>
              </a:tr>
              <a:tr h="165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FGTS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8,00%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992487036"/>
                  </a:ext>
                </a:extLst>
              </a:tr>
              <a:tr h="165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SUB TOTAL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 dirty="0">
                          <a:effectLst/>
                        </a:rPr>
                        <a:t>21,80%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761892126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224BAFD1-4E28-4748-483B-BBC2FD7A46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133751"/>
              </p:ext>
            </p:extLst>
          </p:nvPr>
        </p:nvGraphicFramePr>
        <p:xfrm>
          <a:off x="354077" y="4382956"/>
          <a:ext cx="3469122" cy="15619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54703">
                  <a:extLst>
                    <a:ext uri="{9D8B030D-6E8A-4147-A177-3AD203B41FA5}">
                      <a16:colId xmlns:a16="http://schemas.microsoft.com/office/drawing/2014/main" val="1374127767"/>
                    </a:ext>
                  </a:extLst>
                </a:gridCol>
                <a:gridCol w="714419">
                  <a:extLst>
                    <a:ext uri="{9D8B030D-6E8A-4147-A177-3AD203B41FA5}">
                      <a16:colId xmlns:a16="http://schemas.microsoft.com/office/drawing/2014/main" val="1765971448"/>
                    </a:ext>
                  </a:extLst>
                </a:gridCol>
              </a:tblGrid>
              <a:tr h="16584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GRUPO B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402511"/>
                  </a:ext>
                </a:extLst>
              </a:tr>
              <a:tr h="165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ABONO DE FÉRIAS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2,78%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522448750"/>
                  </a:ext>
                </a:extLst>
              </a:tr>
              <a:tr h="165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AVISO PRÉVIO TRABALHADO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0,11%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22929005"/>
                  </a:ext>
                </a:extLst>
              </a:tr>
              <a:tr h="165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LICENÇA PATERNIDADE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0,04%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285210813"/>
                  </a:ext>
                </a:extLst>
              </a:tr>
              <a:tr h="165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LICENÇA FUNERAL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 dirty="0">
                          <a:effectLst/>
                        </a:rPr>
                        <a:t>0,01%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229254445"/>
                  </a:ext>
                </a:extLst>
              </a:tr>
              <a:tr h="165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LICENÇA CASAMENTO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0,02%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97554257"/>
                  </a:ext>
                </a:extLst>
              </a:tr>
              <a:tr h="199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DÉCIMO TERCEIRO SALÁRIO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8,33%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12822789"/>
                  </a:ext>
                </a:extLst>
              </a:tr>
              <a:tr h="165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ADICIONAL NOTURNO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3,84%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236681151"/>
                  </a:ext>
                </a:extLst>
              </a:tr>
              <a:tr h="165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SUB TOTAL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 dirty="0">
                          <a:effectLst/>
                        </a:rPr>
                        <a:t>15,13%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81210244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750B833C-0B74-61C4-0EC3-878A06069B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633263"/>
              </p:ext>
            </p:extLst>
          </p:nvPr>
        </p:nvGraphicFramePr>
        <p:xfrm>
          <a:off x="3960359" y="2544350"/>
          <a:ext cx="3566209" cy="8518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4820">
                  <a:extLst>
                    <a:ext uri="{9D8B030D-6E8A-4147-A177-3AD203B41FA5}">
                      <a16:colId xmlns:a16="http://schemas.microsoft.com/office/drawing/2014/main" val="1175428767"/>
                    </a:ext>
                  </a:extLst>
                </a:gridCol>
                <a:gridCol w="651389">
                  <a:extLst>
                    <a:ext uri="{9D8B030D-6E8A-4147-A177-3AD203B41FA5}">
                      <a16:colId xmlns:a16="http://schemas.microsoft.com/office/drawing/2014/main" val="2329012127"/>
                    </a:ext>
                  </a:extLst>
                </a:gridCol>
              </a:tblGrid>
              <a:tr h="16584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 dirty="0">
                          <a:effectLst/>
                        </a:rPr>
                        <a:t>GRUPO C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352856"/>
                  </a:ext>
                </a:extLst>
              </a:tr>
              <a:tr h="165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DEPOSITO POR RECISÃO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4,61%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11819575"/>
                  </a:ext>
                </a:extLst>
              </a:tr>
              <a:tr h="165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AVISO PREVIO INDENIZADO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4,56%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13581476"/>
                  </a:ext>
                </a:extLst>
              </a:tr>
              <a:tr h="165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 dirty="0">
                          <a:effectLst/>
                        </a:rPr>
                        <a:t>INDENIZAÇÃO ADICIONAL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0,33%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78351196"/>
                  </a:ext>
                </a:extLst>
              </a:tr>
              <a:tr h="165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 dirty="0">
                          <a:effectLst/>
                        </a:rPr>
                        <a:t>SUB TOTAL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 dirty="0">
                          <a:effectLst/>
                        </a:rPr>
                        <a:t>9,50%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17291924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A2161912-F0AD-3041-548B-FCDDCB8CC2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147881"/>
              </p:ext>
            </p:extLst>
          </p:nvPr>
        </p:nvGraphicFramePr>
        <p:xfrm>
          <a:off x="3960359" y="3484062"/>
          <a:ext cx="3588188" cy="3407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00341">
                  <a:extLst>
                    <a:ext uri="{9D8B030D-6E8A-4147-A177-3AD203B41FA5}">
                      <a16:colId xmlns:a16="http://schemas.microsoft.com/office/drawing/2014/main" val="1543304141"/>
                    </a:ext>
                  </a:extLst>
                </a:gridCol>
                <a:gridCol w="487847">
                  <a:extLst>
                    <a:ext uri="{9D8B030D-6E8A-4147-A177-3AD203B41FA5}">
                      <a16:colId xmlns:a16="http://schemas.microsoft.com/office/drawing/2014/main" val="1491818187"/>
                    </a:ext>
                  </a:extLst>
                </a:gridCol>
              </a:tblGrid>
              <a:tr h="16584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 dirty="0">
                          <a:effectLst/>
                        </a:rPr>
                        <a:t>GRUPO D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256821"/>
                  </a:ext>
                </a:extLst>
              </a:tr>
              <a:tr h="165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Incidência do Grupo A sobre o Grupo B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 dirty="0">
                          <a:effectLst/>
                        </a:rPr>
                        <a:t>3,30%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115980559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DCC25BB2-069F-FF98-FF7B-F192C073BF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97049"/>
              </p:ext>
            </p:extLst>
          </p:nvPr>
        </p:nvGraphicFramePr>
        <p:xfrm>
          <a:off x="3938381" y="4382956"/>
          <a:ext cx="3610165" cy="10222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1682">
                  <a:extLst>
                    <a:ext uri="{9D8B030D-6E8A-4147-A177-3AD203B41FA5}">
                      <a16:colId xmlns:a16="http://schemas.microsoft.com/office/drawing/2014/main" val="510966410"/>
                    </a:ext>
                  </a:extLst>
                </a:gridCol>
                <a:gridCol w="968483">
                  <a:extLst>
                    <a:ext uri="{9D8B030D-6E8A-4147-A177-3AD203B41FA5}">
                      <a16:colId xmlns:a16="http://schemas.microsoft.com/office/drawing/2014/main" val="193819019"/>
                    </a:ext>
                  </a:extLst>
                </a:gridCol>
              </a:tblGrid>
              <a:tr h="16584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 dirty="0">
                          <a:effectLst/>
                        </a:rPr>
                        <a:t>TOTAL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671818"/>
                  </a:ext>
                </a:extLst>
              </a:tr>
              <a:tr h="165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 dirty="0">
                          <a:effectLst/>
                        </a:rPr>
                        <a:t>Grupo A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21,80%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371524168"/>
                  </a:ext>
                </a:extLst>
              </a:tr>
              <a:tr h="165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Grupo B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 dirty="0">
                          <a:effectLst/>
                        </a:rPr>
                        <a:t>15,13%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591576175"/>
                  </a:ext>
                </a:extLst>
              </a:tr>
              <a:tr h="165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 dirty="0">
                          <a:effectLst/>
                        </a:rPr>
                        <a:t>Grupo C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9,50%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125844108"/>
                  </a:ext>
                </a:extLst>
              </a:tr>
              <a:tr h="165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Grupo D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3,30%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82267422"/>
                  </a:ext>
                </a:extLst>
              </a:tr>
              <a:tr h="165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 dirty="0">
                          <a:effectLst/>
                        </a:rPr>
                        <a:t>Total encargo social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 dirty="0">
                          <a:effectLst/>
                        </a:rPr>
                        <a:t>49,73%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462536982"/>
                  </a:ext>
                </a:extLst>
              </a:tr>
            </a:tbl>
          </a:graphicData>
        </a:graphic>
      </p:graphicFrame>
      <p:sp>
        <p:nvSpPr>
          <p:cNvPr id="7" name="Google Shape;400;g2982b017df8_8_214">
            <a:extLst>
              <a:ext uri="{FF2B5EF4-FFF2-40B4-BE49-F238E27FC236}">
                <a16:creationId xmlns:a16="http://schemas.microsoft.com/office/drawing/2014/main" id="{A352E04E-0F9B-B0E3-0460-33F81500F85F}"/>
              </a:ext>
            </a:extLst>
          </p:cNvPr>
          <p:cNvSpPr txBox="1"/>
          <p:nvPr/>
        </p:nvSpPr>
        <p:spPr>
          <a:xfrm>
            <a:off x="1327155" y="2030286"/>
            <a:ext cx="5589882" cy="3930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sz="2000" b="1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ESTIMATIVA DOS ENCARGOS SOCIAIS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400;g2982b017df8_8_214">
            <a:extLst>
              <a:ext uri="{FF2B5EF4-FFF2-40B4-BE49-F238E27FC236}">
                <a16:creationId xmlns:a16="http://schemas.microsoft.com/office/drawing/2014/main" id="{89D84684-D256-CCB6-66D5-F6D628C6FD8B}"/>
              </a:ext>
            </a:extLst>
          </p:cNvPr>
          <p:cNvSpPr txBox="1"/>
          <p:nvPr/>
        </p:nvSpPr>
        <p:spPr>
          <a:xfrm>
            <a:off x="8638769" y="2058552"/>
            <a:ext cx="1895119" cy="3930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457200" marR="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sz="2000" b="1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TRIBUTOS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84AE9D7A-D28F-2A9F-2F66-C4CDDBC531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637872"/>
              </p:ext>
            </p:extLst>
          </p:nvPr>
        </p:nvGraphicFramePr>
        <p:xfrm>
          <a:off x="8001866" y="2544350"/>
          <a:ext cx="3808984" cy="6000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00013">
                  <a:extLst>
                    <a:ext uri="{9D8B030D-6E8A-4147-A177-3AD203B41FA5}">
                      <a16:colId xmlns:a16="http://schemas.microsoft.com/office/drawing/2014/main" val="2265891634"/>
                    </a:ext>
                  </a:extLst>
                </a:gridCol>
                <a:gridCol w="708971">
                  <a:extLst>
                    <a:ext uri="{9D8B030D-6E8A-4147-A177-3AD203B41FA5}">
                      <a16:colId xmlns:a16="http://schemas.microsoft.com/office/drawing/2014/main" val="3354006260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TRIBUTO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TAXA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4872458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 dirty="0">
                          <a:effectLst/>
                        </a:rPr>
                        <a:t>ISS - INPOSTO SOBRE SERVIÇO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>
                          <a:effectLst/>
                        </a:rPr>
                        <a:t>5,0%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9899445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 dirty="0">
                          <a:effectLst/>
                        </a:rPr>
                        <a:t>ENCARGOS SOCIAIS L.M. 14.973/2024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 dirty="0">
                          <a:effectLst/>
                        </a:rPr>
                        <a:t>1,6%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14889063"/>
                  </a:ext>
                </a:extLst>
              </a:tr>
            </a:tbl>
          </a:graphicData>
        </a:graphic>
      </p:graphicFrame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D9608711-453A-4F5F-BBCA-EB4592708727}"/>
              </a:ext>
            </a:extLst>
          </p:cNvPr>
          <p:cNvCxnSpPr>
            <a:cxnSpLocks/>
          </p:cNvCxnSpPr>
          <p:nvPr/>
        </p:nvCxnSpPr>
        <p:spPr>
          <a:xfrm>
            <a:off x="7772400" y="2034787"/>
            <a:ext cx="0" cy="40916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9FC"/>
            </a:gs>
            <a:gs pos="12000">
              <a:srgbClr val="F6F9FC"/>
            </a:gs>
            <a:gs pos="24000">
              <a:srgbClr val="DDEAF6"/>
            </a:gs>
            <a:gs pos="38000">
              <a:srgbClr val="DDEAF6"/>
            </a:gs>
            <a:gs pos="69000">
              <a:srgbClr val="9CC2E5"/>
            </a:gs>
            <a:gs pos="100000">
              <a:srgbClr val="3E89CE"/>
            </a:gs>
          </a:gsLst>
          <a:lin ang="5400700" scaled="0"/>
        </a:gradFill>
        <a:effectLst/>
      </p:bgPr>
    </p:bg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982b017df8_8_237"/>
          <p:cNvSpPr txBox="1"/>
          <p:nvPr/>
        </p:nvSpPr>
        <p:spPr>
          <a:xfrm>
            <a:off x="237600" y="213750"/>
            <a:ext cx="3585600" cy="670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0"/>
              <a:buFont typeface="Arial"/>
              <a:buNone/>
            </a:pPr>
            <a:r>
              <a:rPr lang="pt-BR" sz="3200" b="0" i="0" u="none" strike="noStrike" cap="none">
                <a:solidFill>
                  <a:srgbClr val="0B539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COMUTRAN | VR</a:t>
            </a:r>
            <a:endParaRPr sz="3200" b="0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34925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600" b="0" i="0" u="none" strike="noStrike" cap="none">
                <a:solidFill>
                  <a:srgbClr val="1E4E7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CONSELHO MUNICIPAL DE TRANSPORTE E MOBILIDADE URBANA DE VOLTA REDONDA</a:t>
            </a:r>
            <a:endParaRPr sz="600" b="0" i="0" u="none" strike="noStrike" cap="none">
              <a:solidFill>
                <a:srgbClr val="1E4E7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409" name="Google Shape;409;g2982b017df8_8_2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4875" y="5869800"/>
            <a:ext cx="864000" cy="394339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g2982b017df8_8_237"/>
          <p:cNvSpPr txBox="1"/>
          <p:nvPr/>
        </p:nvSpPr>
        <p:spPr>
          <a:xfrm>
            <a:off x="381150" y="1086425"/>
            <a:ext cx="11429700" cy="54694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sz="3000" b="1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r>
              <a:rPr lang="pt-BR" sz="3000" b="1" i="0" u="none" strike="noStrike" cap="none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.	CÁLCULO TARIFÁRIO</a:t>
            </a:r>
          </a:p>
        </p:txBody>
      </p:sp>
      <p:pic>
        <p:nvPicPr>
          <p:cNvPr id="411" name="Google Shape;411;g2982b017df8_8_2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40332" y="5378318"/>
            <a:ext cx="1133675" cy="4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Interface gráfica do usuário, Aplicativo, Tabela, Excel&#10;&#10;O conteúdo gerado por IA pode estar incorreto.">
            <a:extLst>
              <a:ext uri="{FF2B5EF4-FFF2-40B4-BE49-F238E27FC236}">
                <a16:creationId xmlns:a16="http://schemas.microsoft.com/office/drawing/2014/main" id="{528388BA-99B5-894C-12CE-FBD31B6EF5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485" y="2415727"/>
            <a:ext cx="8097380" cy="3877216"/>
          </a:xfrm>
          <a:prstGeom prst="rect">
            <a:avLst/>
          </a:prstGeom>
        </p:spPr>
      </p:pic>
      <p:pic>
        <p:nvPicPr>
          <p:cNvPr id="5" name="Imagem 4" descr="Tabela&#10;&#10;O conteúdo gerado por IA pode estar incorreto.">
            <a:extLst>
              <a:ext uri="{FF2B5EF4-FFF2-40B4-BE49-F238E27FC236}">
                <a16:creationId xmlns:a16="http://schemas.microsoft.com/office/drawing/2014/main" id="{A4A7F085-4E0E-E16F-8FAF-3362767C9C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7071" y="2434777"/>
            <a:ext cx="3096057" cy="1143160"/>
          </a:xfrm>
          <a:prstGeom prst="rect">
            <a:avLst/>
          </a:prstGeom>
        </p:spPr>
      </p:pic>
      <p:sp>
        <p:nvSpPr>
          <p:cNvPr id="2" name="Google Shape;321;g2982b017df8_8_135">
            <a:extLst>
              <a:ext uri="{FF2B5EF4-FFF2-40B4-BE49-F238E27FC236}">
                <a16:creationId xmlns:a16="http://schemas.microsoft.com/office/drawing/2014/main" id="{96F602A7-0C5C-A038-14F9-B4DCDD1992F0}"/>
              </a:ext>
            </a:extLst>
          </p:cNvPr>
          <p:cNvSpPr txBox="1"/>
          <p:nvPr/>
        </p:nvSpPr>
        <p:spPr>
          <a:xfrm>
            <a:off x="-48618" y="1917544"/>
            <a:ext cx="5535018" cy="3930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457200" marR="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sz="2000" b="1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DADOS OPERACIONAIS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9FC"/>
            </a:gs>
            <a:gs pos="12000">
              <a:srgbClr val="F6F9FC"/>
            </a:gs>
            <a:gs pos="24000">
              <a:srgbClr val="DDEAF6"/>
            </a:gs>
            <a:gs pos="38000">
              <a:srgbClr val="DDEAF6"/>
            </a:gs>
            <a:gs pos="69000">
              <a:srgbClr val="9CC2E5"/>
            </a:gs>
            <a:gs pos="100000">
              <a:srgbClr val="3E89CE"/>
            </a:gs>
          </a:gsLst>
          <a:lin ang="5400700" scaled="0"/>
        </a:gradFill>
        <a:effectLst/>
      </p:bgPr>
    </p:bg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2982b017df8_8_248"/>
          <p:cNvSpPr txBox="1"/>
          <p:nvPr/>
        </p:nvSpPr>
        <p:spPr>
          <a:xfrm>
            <a:off x="237600" y="213750"/>
            <a:ext cx="3585600" cy="670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0"/>
              <a:buFont typeface="Arial"/>
              <a:buNone/>
            </a:pPr>
            <a:r>
              <a:rPr lang="pt-BR" sz="3200" b="0" i="0" u="none" strike="noStrike" cap="none">
                <a:solidFill>
                  <a:srgbClr val="0B539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COMUTRAN | VR</a:t>
            </a:r>
            <a:endParaRPr sz="3200" b="0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34925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600" b="0" i="0" u="none" strike="noStrike" cap="none">
                <a:solidFill>
                  <a:srgbClr val="1E4E7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CONSELHO MUNICIPAL DE TRANSPORTE E MOBILIDADE URBANA DE VOLTA REDONDA</a:t>
            </a:r>
            <a:endParaRPr sz="600" b="0" i="0" u="none" strike="noStrike" cap="none">
              <a:solidFill>
                <a:srgbClr val="1E4E7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419" name="Google Shape;419;g2982b017df8_8_2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4875" y="5869800"/>
            <a:ext cx="864000" cy="394339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g2982b017df8_8_248"/>
          <p:cNvSpPr txBox="1"/>
          <p:nvPr/>
        </p:nvSpPr>
        <p:spPr>
          <a:xfrm>
            <a:off x="2593998" y="1086425"/>
            <a:ext cx="5644746" cy="54694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sz="3000" b="1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r>
              <a:rPr lang="pt-BR" sz="3000" b="1" i="0" u="none" strike="noStrike" cap="none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.	CÁLCULO TARIFÁRIO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1" name="Google Shape;421;g2982b017df8_8_2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40332" y="5378318"/>
            <a:ext cx="1133675" cy="4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Interface gráfica do usuário, Tabela&#10;&#10;O conteúdo gerado por IA pode estar incorreto.">
            <a:extLst>
              <a:ext uri="{FF2B5EF4-FFF2-40B4-BE49-F238E27FC236}">
                <a16:creationId xmlns:a16="http://schemas.microsoft.com/office/drawing/2014/main" id="{DB464D8A-36C5-9D93-D67A-B1B94B29F8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758" y="1788424"/>
            <a:ext cx="9444264" cy="468552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9FC"/>
            </a:gs>
            <a:gs pos="12000">
              <a:srgbClr val="F6F9FC"/>
            </a:gs>
            <a:gs pos="24000">
              <a:srgbClr val="DDEAF6"/>
            </a:gs>
            <a:gs pos="38000">
              <a:srgbClr val="DDEAF6"/>
            </a:gs>
            <a:gs pos="69000">
              <a:srgbClr val="9CC2E5"/>
            </a:gs>
            <a:gs pos="100000">
              <a:srgbClr val="3E89CE"/>
            </a:gs>
          </a:gsLst>
          <a:lin ang="5400700" scaled="0"/>
        </a:grad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2982b017df8_8_258"/>
          <p:cNvSpPr txBox="1"/>
          <p:nvPr/>
        </p:nvSpPr>
        <p:spPr>
          <a:xfrm>
            <a:off x="237600" y="213750"/>
            <a:ext cx="3585600" cy="670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0"/>
              <a:buFont typeface="Arial"/>
              <a:buNone/>
            </a:pPr>
            <a:r>
              <a:rPr lang="pt-BR" sz="3200" b="0" i="0" u="none" strike="noStrike" cap="none">
                <a:solidFill>
                  <a:srgbClr val="0B539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COMUTRAN | VR</a:t>
            </a:r>
            <a:endParaRPr sz="3200" b="0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34925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600" b="0" i="0" u="none" strike="noStrike" cap="none">
                <a:solidFill>
                  <a:srgbClr val="1E4E7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CONSELHO MUNICIPAL DE TRANSPORTE E MOBILIDADE URBANA DE VOLTA REDONDA</a:t>
            </a:r>
            <a:endParaRPr sz="600" b="0" i="0" u="none" strike="noStrike" cap="none">
              <a:solidFill>
                <a:srgbClr val="1E4E7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429" name="Google Shape;429;g2982b017df8_8_2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4875" y="5869800"/>
            <a:ext cx="864000" cy="394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g2982b017df8_8_2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40332" y="5378318"/>
            <a:ext cx="1133675" cy="4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Interface gráfica do usuário, Texto, Tabela&#10;&#10;O conteúdo gerado por IA pode estar incorreto.">
            <a:extLst>
              <a:ext uri="{FF2B5EF4-FFF2-40B4-BE49-F238E27FC236}">
                <a16:creationId xmlns:a16="http://schemas.microsoft.com/office/drawing/2014/main" id="{E5D81388-F187-BCAC-B48B-2F04DD6924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3040" y="1660100"/>
            <a:ext cx="8535591" cy="4801270"/>
          </a:xfrm>
          <a:prstGeom prst="rect">
            <a:avLst/>
          </a:prstGeom>
        </p:spPr>
      </p:pic>
      <p:sp>
        <p:nvSpPr>
          <p:cNvPr id="4" name="Google Shape;420;g2982b017df8_8_248">
            <a:extLst>
              <a:ext uri="{FF2B5EF4-FFF2-40B4-BE49-F238E27FC236}">
                <a16:creationId xmlns:a16="http://schemas.microsoft.com/office/drawing/2014/main" id="{560D1733-F612-98EF-B488-305EA6DC412A}"/>
              </a:ext>
            </a:extLst>
          </p:cNvPr>
          <p:cNvSpPr txBox="1"/>
          <p:nvPr/>
        </p:nvSpPr>
        <p:spPr>
          <a:xfrm>
            <a:off x="2593998" y="1086425"/>
            <a:ext cx="5644746" cy="54694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sz="3000" b="1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r>
              <a:rPr lang="pt-BR" sz="3000" b="1" i="0" u="none" strike="noStrike" cap="none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.	CÁLCULO TARIFÁRIO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9FC"/>
            </a:gs>
            <a:gs pos="12000">
              <a:srgbClr val="F6F9FC"/>
            </a:gs>
            <a:gs pos="24000">
              <a:srgbClr val="DDEAF6"/>
            </a:gs>
            <a:gs pos="38000">
              <a:srgbClr val="DDEAF6"/>
            </a:gs>
            <a:gs pos="69000">
              <a:srgbClr val="9CC2E5"/>
            </a:gs>
            <a:gs pos="100000">
              <a:srgbClr val="3E89CE"/>
            </a:gs>
          </a:gsLst>
          <a:lin ang="5400700" scaled="0"/>
        </a:gradFill>
        <a:effectLst/>
      </p:bgPr>
    </p:bg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2982b017df8_8_268"/>
          <p:cNvSpPr txBox="1"/>
          <p:nvPr/>
        </p:nvSpPr>
        <p:spPr>
          <a:xfrm>
            <a:off x="237600" y="213750"/>
            <a:ext cx="3585600" cy="670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0"/>
              <a:buFont typeface="Arial"/>
              <a:buNone/>
            </a:pPr>
            <a:r>
              <a:rPr lang="pt-BR" sz="3200" b="0" i="0" u="none" strike="noStrike" cap="none">
                <a:solidFill>
                  <a:srgbClr val="0B539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COMUTRAN | VR</a:t>
            </a:r>
            <a:endParaRPr sz="3200" b="0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34925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600" b="0" i="0" u="none" strike="noStrike" cap="none">
                <a:solidFill>
                  <a:srgbClr val="1E4E7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CONSELHO MUNICIPAL DE TRANSPORTE E MOBILIDADE URBANA DE VOLTA REDONDA</a:t>
            </a:r>
            <a:endParaRPr sz="600" b="0" i="0" u="none" strike="noStrike" cap="none">
              <a:solidFill>
                <a:srgbClr val="1E4E7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439" name="Google Shape;439;g2982b017df8_8_2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4875" y="6165075"/>
            <a:ext cx="864000" cy="394339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g2982b017df8_8_268"/>
          <p:cNvSpPr txBox="1"/>
          <p:nvPr/>
        </p:nvSpPr>
        <p:spPr>
          <a:xfrm>
            <a:off x="381150" y="1086425"/>
            <a:ext cx="11429700" cy="74443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sz="3000" b="1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r>
              <a:rPr lang="pt-BR" sz="3000" b="1" i="0" u="none" strike="noStrike" cap="none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.	CÁLCULO TARIFÁRIO</a:t>
            </a:r>
          </a:p>
          <a:p>
            <a:pPr marL="45720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pt-BR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1" name="Google Shape;441;g2982b017df8_8_2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40332" y="5673593"/>
            <a:ext cx="1133675" cy="4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Tabela&#10;&#10;O conteúdo gerado por IA pode estar incorreto.">
            <a:extLst>
              <a:ext uri="{FF2B5EF4-FFF2-40B4-BE49-F238E27FC236}">
                <a16:creationId xmlns:a16="http://schemas.microsoft.com/office/drawing/2014/main" id="{E2E4C482-17E3-7CEB-50A5-399FEA98BE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1365" y="2405770"/>
            <a:ext cx="9812119" cy="3124636"/>
          </a:xfrm>
          <a:prstGeom prst="rect">
            <a:avLst/>
          </a:prstGeom>
        </p:spPr>
      </p:pic>
      <p:sp>
        <p:nvSpPr>
          <p:cNvPr id="2" name="Google Shape;321;g2982b017df8_8_135">
            <a:extLst>
              <a:ext uri="{FF2B5EF4-FFF2-40B4-BE49-F238E27FC236}">
                <a16:creationId xmlns:a16="http://schemas.microsoft.com/office/drawing/2014/main" id="{341D6296-F8E3-36B8-A4A4-56CE17F64839}"/>
              </a:ext>
            </a:extLst>
          </p:cNvPr>
          <p:cNvSpPr txBox="1"/>
          <p:nvPr/>
        </p:nvSpPr>
        <p:spPr>
          <a:xfrm>
            <a:off x="487503" y="1858829"/>
            <a:ext cx="10719666" cy="3930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sz="2000" b="1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FATOR DE DEPRECIAÇÃO / REMUNERAÇÃO ANUAL POR TIPO DE VEÍCULO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9FC"/>
            </a:gs>
            <a:gs pos="12000">
              <a:srgbClr val="F6F9FC"/>
            </a:gs>
            <a:gs pos="24000">
              <a:srgbClr val="DDEAF6"/>
            </a:gs>
            <a:gs pos="38000">
              <a:srgbClr val="DDEAF6"/>
            </a:gs>
            <a:gs pos="69000">
              <a:srgbClr val="9CC2E5"/>
            </a:gs>
            <a:gs pos="100000">
              <a:srgbClr val="3E89CE"/>
            </a:gs>
          </a:gsLst>
          <a:lin ang="5400700" scaled="0"/>
        </a:gradFill>
        <a:effectLst/>
      </p:bgPr>
    </p:bg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2982b017df8_8_278"/>
          <p:cNvSpPr txBox="1"/>
          <p:nvPr/>
        </p:nvSpPr>
        <p:spPr>
          <a:xfrm>
            <a:off x="237600" y="213750"/>
            <a:ext cx="3585600" cy="670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0"/>
              <a:buFont typeface="Arial"/>
              <a:buNone/>
            </a:pPr>
            <a:r>
              <a:rPr lang="pt-BR" sz="3200" b="0" i="0" u="none" strike="noStrike" cap="none">
                <a:solidFill>
                  <a:srgbClr val="0B539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COMUTRAN | VR</a:t>
            </a:r>
            <a:endParaRPr sz="3200" b="0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34925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600" b="0" i="0" u="none" strike="noStrike" cap="none">
                <a:solidFill>
                  <a:srgbClr val="1E4E7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CONSELHO MUNICIPAL DE TRANSPORTE E MOBILIDADE URBANA DE VOLTA REDONDA</a:t>
            </a:r>
            <a:endParaRPr sz="600" b="0" i="0" u="none" strike="noStrike" cap="none">
              <a:solidFill>
                <a:srgbClr val="1E4E7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449" name="Google Shape;449;g2982b017df8_8_2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22975" y="6241275"/>
            <a:ext cx="864000" cy="394339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g2982b017df8_8_278"/>
          <p:cNvSpPr txBox="1"/>
          <p:nvPr/>
        </p:nvSpPr>
        <p:spPr>
          <a:xfrm>
            <a:off x="381150" y="857825"/>
            <a:ext cx="11429700" cy="534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sz="3000" b="1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r>
              <a:rPr lang="pt-BR" sz="3000" b="1" i="0" u="none" strike="noStrike" cap="none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.	CÁLCULO TARIFÁRIO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1" name="Google Shape;451;g2982b017df8_8_2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40332" y="5749793"/>
            <a:ext cx="1133675" cy="4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Tabela&#10;&#10;O conteúdo gerado por IA pode estar incorreto.">
            <a:extLst>
              <a:ext uri="{FF2B5EF4-FFF2-40B4-BE49-F238E27FC236}">
                <a16:creationId xmlns:a16="http://schemas.microsoft.com/office/drawing/2014/main" id="{66C5B008-4EBF-C89F-A446-D351084252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0164" y="1508975"/>
            <a:ext cx="7174987" cy="518709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9FC"/>
            </a:gs>
            <a:gs pos="12000">
              <a:srgbClr val="F6F9FC"/>
            </a:gs>
            <a:gs pos="24000">
              <a:srgbClr val="DDEAF6"/>
            </a:gs>
            <a:gs pos="38000">
              <a:srgbClr val="DDEAF6"/>
            </a:gs>
            <a:gs pos="69000">
              <a:srgbClr val="9CC2E5"/>
            </a:gs>
            <a:gs pos="100000">
              <a:srgbClr val="3E89CE"/>
            </a:gs>
          </a:gsLst>
          <a:lin ang="5400700" scaled="0"/>
        </a:gradFill>
        <a:effectLst/>
      </p:bgPr>
    </p:bg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2982b017df8_8_26"/>
          <p:cNvSpPr txBox="1"/>
          <p:nvPr/>
        </p:nvSpPr>
        <p:spPr>
          <a:xfrm>
            <a:off x="237600" y="213750"/>
            <a:ext cx="3585600" cy="670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0"/>
              <a:buFont typeface="Arial"/>
              <a:buNone/>
            </a:pPr>
            <a:r>
              <a:rPr lang="pt-BR" sz="3200" b="0" i="0" u="none" strike="noStrike" cap="none">
                <a:solidFill>
                  <a:srgbClr val="0B539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COMUTRAN | VR</a:t>
            </a:r>
            <a:endParaRPr sz="3200" b="0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34925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600" b="0" i="0" u="none" strike="noStrike" cap="none">
                <a:solidFill>
                  <a:srgbClr val="1E4E7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CONSELHO MUNICIPAL DE TRANSPORTE E MOBILIDADE URBANA DE VOLTA REDONDA</a:t>
            </a:r>
            <a:endParaRPr sz="600" b="0" i="0" u="none" strike="noStrike" cap="none">
              <a:solidFill>
                <a:srgbClr val="1E4E7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459" name="Google Shape;459;g2982b017df8_8_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21718" y="6046584"/>
            <a:ext cx="864000" cy="394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g2982b017df8_8_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77175" y="5555102"/>
            <a:ext cx="1133675" cy="4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g2982b017df8_8_26"/>
          <p:cNvSpPr txBox="1"/>
          <p:nvPr/>
        </p:nvSpPr>
        <p:spPr>
          <a:xfrm>
            <a:off x="381150" y="1371350"/>
            <a:ext cx="11429700" cy="54694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sz="3000" b="1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r>
              <a:rPr lang="pt-BR" sz="3000" b="1" i="0" u="none" strike="noStrike" cap="none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.	METODOLOGIA</a:t>
            </a:r>
            <a:endParaRPr sz="1200" b="0" i="0" u="none" strike="noStrike" cap="none" dirty="0">
              <a:solidFill>
                <a:srgbClr val="0B539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63" name="Google Shape;463;g2982b017df8_8_26"/>
          <p:cNvSpPr txBox="1"/>
          <p:nvPr/>
        </p:nvSpPr>
        <p:spPr>
          <a:xfrm>
            <a:off x="381150" y="2176350"/>
            <a:ext cx="11176866" cy="3200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  <a:sym typeface="Arial"/>
              </a:rPr>
              <a:t>GEIPOT (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1996)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  <a:latin typeface="Montserrat" panose="00000500000000000000" pitchFamily="2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 dirty="0">
                <a:solidFill>
                  <a:schemeClr val="dk1"/>
                </a:solidFill>
                <a:latin typeface="Montserrat" panose="00000500000000000000" pitchFamily="2" charset="0"/>
                <a:sym typeface="Arial"/>
              </a:rPr>
              <a:t>(Grupo Executivo de Integração da Política de Transportes) é uma abordagem utilizada há bastante tempo no Brasil para </a:t>
            </a:r>
            <a:r>
              <a:rPr lang="pt-BR" sz="2400" dirty="0">
                <a:solidFill>
                  <a:schemeClr val="dk1"/>
                </a:solidFill>
                <a:latin typeface="Montserrat" panose="00000500000000000000" pitchFamily="2" charset="0"/>
              </a:rPr>
              <a:t>uniformizar os cálculos</a:t>
            </a:r>
            <a:r>
              <a:rPr lang="pt-BR" sz="2400" b="0" i="0" u="none" strike="noStrike" cap="none" dirty="0">
                <a:solidFill>
                  <a:schemeClr val="dk1"/>
                </a:solidFill>
                <a:latin typeface="Montserrat" panose="00000500000000000000" pitchFamily="2" charset="0"/>
                <a:sym typeface="Arial"/>
              </a:rPr>
              <a:t> das tarifas de transporte público.</a:t>
            </a:r>
            <a:endParaRPr sz="1200" b="0" i="0" u="none" strike="noStrike" cap="none" dirty="0">
              <a:solidFill>
                <a:schemeClr val="dk1"/>
              </a:solidFill>
              <a:latin typeface="Montserrat" panose="00000500000000000000" pitchFamily="2" charset="0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9FC"/>
            </a:gs>
            <a:gs pos="12000">
              <a:srgbClr val="F6F9FC"/>
            </a:gs>
            <a:gs pos="24000">
              <a:srgbClr val="DDEAF6"/>
            </a:gs>
            <a:gs pos="38000">
              <a:srgbClr val="DDEAF6"/>
            </a:gs>
            <a:gs pos="69000">
              <a:srgbClr val="9CC2E5"/>
            </a:gs>
            <a:gs pos="100000">
              <a:srgbClr val="3E89CE"/>
            </a:gs>
          </a:gsLst>
          <a:lin ang="5400700" scaled="0"/>
        </a:gradFill>
        <a:effectLst/>
      </p:bgPr>
    </p:bg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2982b017df8_8_288"/>
          <p:cNvSpPr txBox="1"/>
          <p:nvPr/>
        </p:nvSpPr>
        <p:spPr>
          <a:xfrm>
            <a:off x="237600" y="213750"/>
            <a:ext cx="3585600" cy="670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0"/>
              <a:buFont typeface="Arial"/>
              <a:buNone/>
            </a:pPr>
            <a:r>
              <a:rPr lang="pt-BR" sz="3200" b="0" i="0" u="none" strike="noStrike" cap="none">
                <a:solidFill>
                  <a:srgbClr val="0B539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COMUTRAN | VR</a:t>
            </a:r>
            <a:endParaRPr sz="3200" b="0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34925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600" b="0" i="0" u="none" strike="noStrike" cap="none">
                <a:solidFill>
                  <a:srgbClr val="1E4E7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CONSELHO MUNICIPAL DE TRANSPORTE E MOBILIDADE URBANA DE VOLTA REDONDA</a:t>
            </a:r>
            <a:endParaRPr sz="600" b="0" i="0" u="none" strike="noStrike" cap="none">
              <a:solidFill>
                <a:srgbClr val="1E4E7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481" name="Google Shape;481;g2982b017df8_8_2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4875" y="6098400"/>
            <a:ext cx="864000" cy="394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g2982b017df8_8_2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40332" y="5606918"/>
            <a:ext cx="1133675" cy="4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482;g2982b017df8_8_288">
            <a:extLst>
              <a:ext uri="{FF2B5EF4-FFF2-40B4-BE49-F238E27FC236}">
                <a16:creationId xmlns:a16="http://schemas.microsoft.com/office/drawing/2014/main" id="{A130243E-8900-9418-FE07-A5D49D890EF1}"/>
              </a:ext>
            </a:extLst>
          </p:cNvPr>
          <p:cNvSpPr txBox="1"/>
          <p:nvPr/>
        </p:nvSpPr>
        <p:spPr>
          <a:xfrm>
            <a:off x="381150" y="1039075"/>
            <a:ext cx="11429700" cy="53164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sz="3000" b="1" i="0" u="none" strike="noStrike" cap="none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Considerações Finais</a:t>
            </a:r>
            <a:endParaRPr sz="3000" b="1" i="0" u="none" strike="noStrike" cap="none" dirty="0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pt-BR" sz="3000" b="1" dirty="0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pt-BR" sz="1800" b="0" i="0" u="none" strike="noStrike" cap="none" dirty="0">
                <a:solidFill>
                  <a:schemeClr val="dk1"/>
                </a:solidFill>
                <a:latin typeface="Montserrat" panose="00000500000000000000" pitchFamily="2" charset="0"/>
                <a:sym typeface="Arial"/>
              </a:rPr>
              <a:t>O estudo se baseia em referências de mercado, aspectos legais e técnicos;</a:t>
            </a:r>
            <a:endParaRPr sz="1800" b="0" i="0" u="none" strike="noStrike" cap="none" dirty="0">
              <a:solidFill>
                <a:schemeClr val="dk1"/>
              </a:solidFill>
              <a:latin typeface="Montserrat" panose="00000500000000000000" pitchFamily="2" charset="0"/>
              <a:sym typeface="Arial"/>
            </a:endParaRPr>
          </a:p>
          <a:p>
            <a:pPr marL="457200" marR="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pt-BR" sz="1800" b="0" i="0" u="none" strike="noStrike" cap="none" dirty="0">
                <a:solidFill>
                  <a:schemeClr val="dk1"/>
                </a:solidFill>
                <a:latin typeface="Montserrat" panose="00000500000000000000" pitchFamily="2" charset="0"/>
                <a:sym typeface="Arial"/>
              </a:rPr>
              <a:t>A STMU está cumprindo com suas obrigações legais, dado o atual cenário nacional de preços de mercado, </a:t>
            </a:r>
            <a:r>
              <a:rPr lang="pt-BR" sz="1800" b="1" i="0" u="sng" strike="noStrike" cap="none" dirty="0">
                <a:solidFill>
                  <a:schemeClr val="dk1"/>
                </a:solidFill>
                <a:latin typeface="Montserrat" panose="00000500000000000000" pitchFamily="2" charset="0"/>
              </a:rPr>
              <a:t>as condições operacionais do sistema</a:t>
            </a:r>
            <a:r>
              <a:rPr lang="pt-BR" sz="1800" i="0" strike="noStrike" cap="none" dirty="0">
                <a:solidFill>
                  <a:schemeClr val="dk1"/>
                </a:solidFill>
                <a:latin typeface="Montserrat" panose="00000500000000000000" pitchFamily="2" charset="0"/>
              </a:rPr>
              <a:t> e os parâmetros legais vigentes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Montserrat" panose="00000500000000000000" pitchFamily="2" charset="0"/>
                <a:sym typeface="Arial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Montserrat" panose="00000500000000000000" pitchFamily="2" charset="0"/>
              <a:sym typeface="Arial"/>
            </a:endParaRPr>
          </a:p>
          <a:p>
            <a:pPr marL="457200" marR="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pt-BR" sz="1800" dirty="0">
                <a:solidFill>
                  <a:schemeClr val="dk1"/>
                </a:solidFill>
                <a:latin typeface="Montserrat" panose="00000500000000000000" pitchFamily="2" charset="0"/>
              </a:rPr>
              <a:t>Houve aumento de na quilometragem - 801.415,60Km (2024) para 806.616,01Km (2025)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Montserrat" panose="00000500000000000000" pitchFamily="2" charset="0"/>
                <a:sym typeface="Arial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Montserrat" panose="00000500000000000000" pitchFamily="2" charset="0"/>
              <a:sym typeface="Arial"/>
            </a:endParaRPr>
          </a:p>
          <a:p>
            <a:pPr marL="457200" marR="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pt-BR" sz="1800" dirty="0">
                <a:solidFill>
                  <a:schemeClr val="dk1"/>
                </a:solidFill>
                <a:latin typeface="Montserrat" panose="00000500000000000000" pitchFamily="2" charset="0"/>
              </a:rPr>
              <a:t>Houve redução efetiva de passageiros equivalentes em 2025.</a:t>
            </a:r>
          </a:p>
          <a:p>
            <a:pPr marL="101600" marR="0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lang="pt-BR" sz="1800" dirty="0">
              <a:solidFill>
                <a:schemeClr val="dk1"/>
              </a:solidFill>
              <a:latin typeface="Montserrat" panose="00000500000000000000" pitchFamily="2" charset="0"/>
            </a:endParaRPr>
          </a:p>
          <a:p>
            <a:pPr marL="914400" marR="0" lvl="1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pt-BR" sz="1800" dirty="0">
                <a:solidFill>
                  <a:schemeClr val="dk1"/>
                </a:solidFill>
                <a:latin typeface="Montserrat" panose="00000500000000000000" pitchFamily="2" charset="0"/>
              </a:rPr>
              <a:t>Utilização de transporte não regulamentado;</a:t>
            </a:r>
            <a:endParaRPr sz="1800" dirty="0">
              <a:solidFill>
                <a:schemeClr val="dk1"/>
              </a:solidFill>
              <a:latin typeface="Montserrat" panose="00000500000000000000" pitchFamily="2" charset="0"/>
            </a:endParaRPr>
          </a:p>
          <a:p>
            <a:pPr marL="914400" marR="0" lvl="1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pt-BR" sz="1800" dirty="0">
                <a:solidFill>
                  <a:schemeClr val="dk1"/>
                </a:solidFill>
                <a:latin typeface="Montserrat" panose="00000500000000000000" pitchFamily="2" charset="0"/>
              </a:rPr>
              <a:t>Impacto dos programas de subsídio;</a:t>
            </a:r>
            <a:endParaRPr sz="1800" dirty="0">
              <a:solidFill>
                <a:schemeClr val="dk1"/>
              </a:solidFill>
              <a:latin typeface="Montserrat" panose="00000500000000000000" pitchFamily="2" charset="0"/>
            </a:endParaRPr>
          </a:p>
          <a:p>
            <a:pPr marL="914400" marR="0" lvl="1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pt-BR" sz="1800" dirty="0">
                <a:solidFill>
                  <a:schemeClr val="dk1"/>
                </a:solidFill>
                <a:latin typeface="Montserrat" panose="00000500000000000000" pitchFamily="2" charset="0"/>
              </a:rPr>
              <a:t>Mudanças de modais pela população (automóvel e transporte privado individual);</a:t>
            </a:r>
            <a:endParaRPr sz="1800" dirty="0">
              <a:solidFill>
                <a:schemeClr val="dk1"/>
              </a:solidFill>
              <a:latin typeface="Montserrat" panose="00000500000000000000" pitchFamily="2" charset="0"/>
            </a:endParaRPr>
          </a:p>
          <a:p>
            <a:pPr marL="914400" marR="0" lvl="1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pt-BR" sz="1800" dirty="0">
                <a:solidFill>
                  <a:schemeClr val="dk1"/>
                </a:solidFill>
                <a:latin typeface="Montserrat" panose="00000500000000000000" pitchFamily="2" charset="0"/>
              </a:rPr>
              <a:t>Trabalho Home Office;</a:t>
            </a:r>
            <a:endParaRPr sz="1800" dirty="0">
              <a:solidFill>
                <a:schemeClr val="dk1"/>
              </a:solidFill>
              <a:latin typeface="Montserrat" panose="00000500000000000000" pitchFamily="2" charset="0"/>
            </a:endParaRPr>
          </a:p>
          <a:p>
            <a:pPr marL="914400" marR="0" lvl="1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pt-BR" sz="1800" dirty="0">
                <a:solidFill>
                  <a:schemeClr val="dk1"/>
                </a:solidFill>
                <a:latin typeface="Montserrat" panose="00000500000000000000" pitchFamily="2" charset="0"/>
              </a:rPr>
              <a:t>Entre outros…</a:t>
            </a:r>
            <a:endParaRPr sz="1800" dirty="0">
              <a:solidFill>
                <a:schemeClr val="dk1"/>
              </a:solidFill>
              <a:latin typeface="Montserrat" panose="00000500000000000000" pitchFamily="2" charset="0"/>
            </a:endParaRPr>
          </a:p>
          <a:p>
            <a:pPr marL="457200" marR="0" lvl="0" indent="-3556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pt-BR" sz="1800" dirty="0">
                <a:solidFill>
                  <a:schemeClr val="dk1"/>
                </a:solidFill>
                <a:latin typeface="Montserrat" panose="00000500000000000000" pitchFamily="2" charset="0"/>
              </a:rPr>
              <a:t>Dados completos no Processo Administrativo: </a:t>
            </a:r>
            <a:r>
              <a:rPr lang="pt-BR" sz="1800" b="1" dirty="0">
                <a:solidFill>
                  <a:schemeClr val="dk1"/>
                </a:solidFill>
                <a:latin typeface="Montserrat" panose="00000500000000000000" pitchFamily="2" charset="0"/>
              </a:rPr>
              <a:t>VR.012-066-00003381/2025</a:t>
            </a:r>
            <a:endParaRPr sz="1800" b="1" i="0" u="none" strike="noStrike" cap="none" dirty="0">
              <a:solidFill>
                <a:schemeClr val="dk1"/>
              </a:solidFill>
              <a:latin typeface="Montserrat" panose="00000500000000000000" pitchFamily="2" charset="0"/>
              <a:sym typeface="Arial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pt-BR" sz="1800" dirty="0">
                <a:solidFill>
                  <a:schemeClr val="dk1"/>
                </a:solidFill>
                <a:latin typeface="Montserrat" panose="00000500000000000000" pitchFamily="2" charset="0"/>
              </a:rPr>
              <a:t>Agradecimentos à equipe da STMU.</a:t>
            </a:r>
            <a:endParaRPr sz="1800" dirty="0">
              <a:solidFill>
                <a:schemeClr val="dk1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9FC"/>
            </a:gs>
            <a:gs pos="12000">
              <a:srgbClr val="F6F9FC"/>
            </a:gs>
            <a:gs pos="24000">
              <a:srgbClr val="DDEAF6"/>
            </a:gs>
            <a:gs pos="38000">
              <a:srgbClr val="DDEAF6"/>
            </a:gs>
            <a:gs pos="69000">
              <a:srgbClr val="9CC2E5"/>
            </a:gs>
            <a:gs pos="100000">
              <a:srgbClr val="3E89CE"/>
            </a:gs>
          </a:gsLst>
          <a:lin ang="5400700" scaled="0"/>
        </a:gradFill>
        <a:effectLst/>
      </p:bgPr>
    </p:bg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2982b017df8_0_8"/>
          <p:cNvSpPr txBox="1"/>
          <p:nvPr/>
        </p:nvSpPr>
        <p:spPr>
          <a:xfrm>
            <a:off x="237600" y="213750"/>
            <a:ext cx="3585600" cy="670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0"/>
              <a:buFont typeface="Arial"/>
              <a:buNone/>
            </a:pPr>
            <a:r>
              <a:rPr lang="pt-BR" sz="3200" b="0" i="0" u="none" strike="noStrike" cap="none">
                <a:solidFill>
                  <a:srgbClr val="0B539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COMUTRAN | VR</a:t>
            </a:r>
            <a:endParaRPr sz="3200" b="0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34925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600" b="0" i="0" u="none" strike="noStrike" cap="none">
                <a:solidFill>
                  <a:srgbClr val="1E4E7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CONSELHO MUNICIPAL DE TRANSPORTE E MOBILIDADE URBANA DE VOLTA REDONDA</a:t>
            </a:r>
            <a:endParaRPr sz="600" b="0" i="0" u="none" strike="noStrike" cap="none">
              <a:solidFill>
                <a:srgbClr val="1E4E7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490" name="Google Shape;490;g2982b017df8_0_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2307" y="6125832"/>
            <a:ext cx="864000" cy="394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g2982b017df8_0_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40332" y="5634350"/>
            <a:ext cx="1133675" cy="4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91;g2982b017df8_0_8">
            <a:extLst>
              <a:ext uri="{FF2B5EF4-FFF2-40B4-BE49-F238E27FC236}">
                <a16:creationId xmlns:a16="http://schemas.microsoft.com/office/drawing/2014/main" id="{7E85D26B-EE07-D0AC-297F-3F851A038AA2}"/>
              </a:ext>
            </a:extLst>
          </p:cNvPr>
          <p:cNvSpPr txBox="1"/>
          <p:nvPr/>
        </p:nvSpPr>
        <p:spPr>
          <a:xfrm>
            <a:off x="1079343" y="1391709"/>
            <a:ext cx="9747153" cy="44223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BR" sz="3200" b="1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AÇÕES PROGRAMADAS PARA </a:t>
            </a:r>
            <a:r>
              <a:rPr lang="pt-BR" sz="3200" b="1" i="0" u="none" strike="noStrike" cap="none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2026</a:t>
            </a:r>
            <a:endParaRPr sz="3200" b="1" dirty="0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dirty="0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00100" marR="0" lvl="0" indent="-342900" algn="just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Char char="•"/>
            </a:pPr>
            <a:r>
              <a:rPr lang="pt-BR" sz="2400" b="0" i="0" u="none" strike="noStrike" cap="none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ENCAMINHAMENTO DO ESTUDO REALIZADO AO EXECUTIVO MUNICIPAL;</a:t>
            </a:r>
          </a:p>
          <a:p>
            <a:pPr marL="457200" marR="0" lvl="0" algn="just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endParaRPr lang="pt-BR" sz="2400" b="0" i="0" u="none" strike="noStrike" cap="none" dirty="0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00100" marR="0" lvl="0" indent="-342900" algn="just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MANUTENÇÃO DA POLÍTICA DE SUBSÍDIO DENTRO DOS LIMITES ORÇAMENTÁRIOS;</a:t>
            </a:r>
          </a:p>
          <a:p>
            <a:pPr marL="457200" marR="0" lvl="0" algn="just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endParaRPr lang="pt-BR" sz="2400" dirty="0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00100" marR="0" lvl="0" indent="-342900" algn="just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Char char="•"/>
            </a:pPr>
            <a:r>
              <a:rPr lang="pt-BR" sz="2400" b="0" i="0" u="none" strike="noStrike" cap="none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ATUALIZAÇÃO DO PLAMOB EM CONSONÂNCIA COM PLANO DIRETOR.</a:t>
            </a:r>
          </a:p>
          <a:p>
            <a:pPr marL="800100" marR="0" lvl="0" indent="-34290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Char char="•"/>
            </a:pPr>
            <a:endParaRPr sz="1200" b="0" i="0" u="none" strike="noStrike" cap="none" dirty="0">
              <a:solidFill>
                <a:srgbClr val="0B539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9FC"/>
            </a:gs>
            <a:gs pos="12000">
              <a:srgbClr val="F6F9FC"/>
            </a:gs>
            <a:gs pos="24000">
              <a:srgbClr val="DDEAF6"/>
            </a:gs>
            <a:gs pos="38000">
              <a:srgbClr val="DDEAF6"/>
            </a:gs>
            <a:gs pos="69000">
              <a:srgbClr val="9CC2E5"/>
            </a:gs>
            <a:gs pos="100000">
              <a:srgbClr val="3E89CE"/>
            </a:gs>
          </a:gsLst>
          <a:lin ang="5400700" scaled="0"/>
        </a:gra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5d8ff4e0a5_0_158"/>
          <p:cNvSpPr txBox="1"/>
          <p:nvPr/>
        </p:nvSpPr>
        <p:spPr>
          <a:xfrm>
            <a:off x="237600" y="213750"/>
            <a:ext cx="3585600" cy="670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627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0"/>
              <a:buFont typeface="Arial"/>
              <a:buNone/>
            </a:pPr>
            <a:r>
              <a:rPr lang="pt-BR" sz="3200" b="0" i="0" u="none" strike="noStrike" cap="none">
                <a:solidFill>
                  <a:srgbClr val="0B539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COMUTRAN | VR</a:t>
            </a:r>
            <a:endParaRPr sz="3200" b="0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34925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600" b="0" i="0" u="none" strike="noStrike" cap="none">
                <a:solidFill>
                  <a:srgbClr val="1E4E7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CONSELHO MUNICIPAL DE TRANSPORTE E MOBILIDADE URBANA DE VOLTA REDONDA</a:t>
            </a:r>
            <a:endParaRPr sz="600" b="0" i="0" u="none" strike="noStrike" cap="none">
              <a:solidFill>
                <a:srgbClr val="1E4E7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37" name="Google Shape;137;g25d8ff4e0a5_0_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4875" y="5869800"/>
            <a:ext cx="864000" cy="39433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25d8ff4e0a5_0_158"/>
          <p:cNvSpPr txBox="1"/>
          <p:nvPr/>
        </p:nvSpPr>
        <p:spPr>
          <a:xfrm>
            <a:off x="612650" y="3191850"/>
            <a:ext cx="10966800" cy="63927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BR" sz="3600" b="1" i="0" u="none" strike="noStrike" cap="none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INFORME</a:t>
            </a:r>
            <a:r>
              <a:rPr lang="pt-BR" sz="3600" b="1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pt-BR" sz="3600" b="1" i="0" u="none" strike="noStrike" cap="none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 INICIAIS</a:t>
            </a:r>
            <a:r>
              <a:rPr lang="pt-BR" sz="3600" b="0" i="0" u="none" strike="noStrike" cap="none" dirty="0">
                <a:solidFill>
                  <a:srgbClr val="0B539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 sz="2400" b="0" i="0" u="none" strike="noStrike" cap="none" dirty="0">
              <a:solidFill>
                <a:srgbClr val="0B539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39" name="Google Shape;139;g25d8ff4e0a5_0_1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40332" y="5378318"/>
            <a:ext cx="1133675" cy="4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9FC"/>
            </a:gs>
            <a:gs pos="12000">
              <a:srgbClr val="F6F9FC"/>
            </a:gs>
            <a:gs pos="24000">
              <a:srgbClr val="DDEAF6"/>
            </a:gs>
            <a:gs pos="38000">
              <a:srgbClr val="DDEAF6"/>
            </a:gs>
            <a:gs pos="69000">
              <a:srgbClr val="9CC2E5"/>
            </a:gs>
            <a:gs pos="100000">
              <a:srgbClr val="3E89CE"/>
            </a:gs>
          </a:gsLst>
          <a:lin ang="5400700" scaled="0"/>
        </a:gradFill>
        <a:effectLst/>
      </p:bgPr>
    </p:bg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2982b017df8_0_25"/>
          <p:cNvSpPr txBox="1"/>
          <p:nvPr/>
        </p:nvSpPr>
        <p:spPr>
          <a:xfrm>
            <a:off x="919850" y="2593350"/>
            <a:ext cx="10459500" cy="353313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0" tIns="7175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2022 - </a:t>
            </a:r>
            <a:r>
              <a:rPr lang="pt-BR" sz="20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Lei Municipal nº 6055/22 para adoção de subsídio tarifário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;</a:t>
            </a:r>
            <a:endParaRPr sz="2000" b="1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lang="pt-BR" sz="20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inhas 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com baixa arrecadação)</a:t>
            </a:r>
            <a:r>
              <a:rPr lang="pt-BR" sz="20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;</a:t>
            </a:r>
            <a:endParaRPr sz="2000" b="1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2023 - Lei Municipal nº 6289/23 altera a L. M. 6055/22 </a:t>
            </a:r>
            <a:endParaRPr sz="2000" b="1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(Subsídio de R$ 0,75 para o passageiro de Volta Redonda, revisto em cada reajuste tarifário);</a:t>
            </a:r>
            <a:endParaRPr sz="2000" b="1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2024 - Decreto nº18309/24 incrementa o subsídio: Viaje +;</a:t>
            </a:r>
            <a:endParaRPr sz="2000" b="1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(Integração em até 50 minutos);</a:t>
            </a:r>
            <a:endParaRPr sz="2000" b="1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8" name="Google Shape;498;g2982b017df8_0_25"/>
          <p:cNvSpPr txBox="1"/>
          <p:nvPr/>
        </p:nvSpPr>
        <p:spPr>
          <a:xfrm>
            <a:off x="237600" y="213750"/>
            <a:ext cx="3585600" cy="670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0"/>
              <a:buFont typeface="Arial"/>
              <a:buNone/>
            </a:pPr>
            <a:r>
              <a:rPr lang="pt-BR" sz="3200" b="0" i="0" u="none" strike="noStrike" cap="none">
                <a:solidFill>
                  <a:srgbClr val="0B539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COMUTRAN | VR</a:t>
            </a:r>
            <a:endParaRPr sz="3200" b="0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34925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600" b="0" i="0" u="none" strike="noStrike" cap="none">
                <a:solidFill>
                  <a:srgbClr val="1E4E7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CONSELHO MUNICIPAL DE TRANSPORTE E MOBILIDADE URBANA DE VOLTA REDONDA</a:t>
            </a:r>
            <a:endParaRPr sz="600" b="0" i="0" u="none" strike="noStrike" cap="none">
              <a:solidFill>
                <a:srgbClr val="1E4E7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500" name="Google Shape;500;g2982b017df8_0_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4875" y="5869800"/>
            <a:ext cx="864000" cy="394339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g2982b017df8_0_25"/>
          <p:cNvSpPr txBox="1"/>
          <p:nvPr/>
        </p:nvSpPr>
        <p:spPr>
          <a:xfrm>
            <a:off x="2068375" y="1210650"/>
            <a:ext cx="8055300" cy="1008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BR" sz="3000" b="1" i="0" u="none" strike="noStrike" cap="none" dirty="0">
                <a:solidFill>
                  <a:srgbClr val="1E4E79"/>
                </a:solidFill>
                <a:latin typeface="Montserrat"/>
                <a:ea typeface="Montserrat"/>
                <a:cs typeface="Montserrat"/>
                <a:sym typeface="Montserrat"/>
              </a:rPr>
              <a:t>SUBSÍDIO STPP/VR</a:t>
            </a:r>
            <a:endParaRPr sz="3000" b="1" i="0" u="none" strike="noStrike" cap="none" dirty="0">
              <a:solidFill>
                <a:srgbClr val="1E4E7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BR" sz="3000" b="1" i="0" u="none" strike="noStrike" cap="none" dirty="0">
                <a:solidFill>
                  <a:srgbClr val="1E4E79"/>
                </a:solidFill>
                <a:latin typeface="Montserrat"/>
                <a:ea typeface="Montserrat"/>
                <a:cs typeface="Montserrat"/>
                <a:sym typeface="Montserrat"/>
              </a:rPr>
              <a:t>BREVE HISTÓRICO</a:t>
            </a:r>
            <a:endParaRPr sz="3000" b="0" i="0" u="none" strike="noStrike" cap="none" dirty="0">
              <a:solidFill>
                <a:srgbClr val="0B539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502" name="Google Shape;502;g2982b017df8_0_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40332" y="5378318"/>
            <a:ext cx="1133675" cy="4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9FC"/>
            </a:gs>
            <a:gs pos="12000">
              <a:srgbClr val="F6F9FC"/>
            </a:gs>
            <a:gs pos="24000">
              <a:srgbClr val="DDEAF6"/>
            </a:gs>
            <a:gs pos="38000">
              <a:srgbClr val="DDEAF6"/>
            </a:gs>
            <a:gs pos="69000">
              <a:srgbClr val="9CC2E5"/>
            </a:gs>
            <a:gs pos="100000">
              <a:srgbClr val="3E89CE"/>
            </a:gs>
          </a:gsLst>
          <a:lin ang="5400700" scaled="0"/>
        </a:gradFill>
        <a:effectLst/>
      </p:bgPr>
    </p:bg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2982b017df8_0_38"/>
          <p:cNvSpPr txBox="1"/>
          <p:nvPr/>
        </p:nvSpPr>
        <p:spPr>
          <a:xfrm>
            <a:off x="237600" y="213750"/>
            <a:ext cx="3585600" cy="670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0"/>
              <a:buFont typeface="Arial"/>
              <a:buNone/>
            </a:pPr>
            <a:r>
              <a:rPr lang="pt-BR" sz="3200" b="0" i="0" u="none" strike="noStrike" cap="none">
                <a:solidFill>
                  <a:srgbClr val="0B539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COMUTRAN | VR</a:t>
            </a:r>
            <a:endParaRPr sz="3200" b="0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34925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600" b="0" i="0" u="none" strike="noStrike" cap="none">
                <a:solidFill>
                  <a:srgbClr val="1E4E7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CONSELHO MUNICIPAL DE TRANSPORTE E MOBILIDADE URBANA DE VOLTA REDONDA</a:t>
            </a:r>
            <a:endParaRPr sz="600" b="0" i="0" u="none" strike="noStrike" cap="none">
              <a:solidFill>
                <a:srgbClr val="1E4E7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509" name="Google Shape;509;g2982b017df8_0_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4875" y="5869800"/>
            <a:ext cx="864000" cy="394339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g2982b017df8_0_38"/>
          <p:cNvSpPr txBox="1"/>
          <p:nvPr/>
        </p:nvSpPr>
        <p:spPr>
          <a:xfrm>
            <a:off x="834575" y="1286850"/>
            <a:ext cx="10504800" cy="102142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BR" sz="3000" b="1" i="0" u="none" strike="noStrike" cap="none" dirty="0">
                <a:solidFill>
                  <a:srgbClr val="1E4E79"/>
                </a:solidFill>
                <a:latin typeface="Montserrat"/>
                <a:ea typeface="Montserrat"/>
                <a:cs typeface="Montserrat"/>
                <a:sym typeface="Montserrat"/>
              </a:rPr>
              <a:t>Subsídio STPP/VR</a:t>
            </a:r>
            <a:endParaRPr sz="3000" b="1" dirty="0">
              <a:solidFill>
                <a:srgbClr val="1E4E7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BR" sz="3000" b="1" dirty="0">
                <a:solidFill>
                  <a:srgbClr val="1E4E79"/>
                </a:solidFill>
                <a:latin typeface="Montserrat"/>
                <a:ea typeface="Montserrat"/>
                <a:cs typeface="Montserrat"/>
                <a:sym typeface="Montserrat"/>
              </a:rPr>
              <a:t>POLÍTICA TARIFÁRIA 2026</a:t>
            </a:r>
            <a:r>
              <a:rPr lang="pt-BR" sz="3000" b="1" i="0" u="none" strike="noStrike" cap="none" dirty="0">
                <a:solidFill>
                  <a:srgbClr val="1E4E7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000" b="0" i="0" u="none" strike="noStrike" cap="none" dirty="0">
              <a:solidFill>
                <a:srgbClr val="0B539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511" name="Google Shape;511;g2982b017df8_0_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40332" y="5378318"/>
            <a:ext cx="1133675" cy="4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g2982b017df8_0_38"/>
          <p:cNvSpPr txBox="1"/>
          <p:nvPr/>
        </p:nvSpPr>
        <p:spPr>
          <a:xfrm>
            <a:off x="620800" y="2593350"/>
            <a:ext cx="10633200" cy="3670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0" tIns="7175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accent5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Tarifa integral (em dinheiro ou outros cartões)................................................. R$ 5,90</a:t>
            </a:r>
            <a:endParaRPr sz="2000" b="1" dirty="0">
              <a:solidFill>
                <a:schemeClr val="accent5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accent5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accent5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Tarifa para Usuário do </a:t>
            </a:r>
            <a:r>
              <a:rPr lang="pt-BR" sz="2000" b="1" dirty="0" err="1">
                <a:solidFill>
                  <a:schemeClr val="accent5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VRCard</a:t>
            </a:r>
            <a:r>
              <a:rPr lang="pt-BR" sz="2000" b="1" dirty="0">
                <a:solidFill>
                  <a:schemeClr val="accent5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ou VT-VR……………………………………………………. R$ 4,00</a:t>
            </a:r>
            <a:endParaRPr sz="2000" b="1" dirty="0">
              <a:solidFill>
                <a:schemeClr val="accent5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accent5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accent5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Subsídio para o usuário do </a:t>
            </a:r>
            <a:r>
              <a:rPr lang="pt-BR" sz="2000" b="1" dirty="0" err="1">
                <a:solidFill>
                  <a:schemeClr val="accent5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VRCard</a:t>
            </a:r>
            <a:r>
              <a:rPr lang="pt-BR" sz="2000" b="1" dirty="0">
                <a:solidFill>
                  <a:schemeClr val="accent5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ou VT-VR……………………….……………………. R$ 1,90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accent5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accent5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-	Continuam as metas de 90% de operação para recebimento do 		subsídio medido pelo GPS.</a:t>
            </a:r>
            <a:endParaRPr sz="2000" b="1" dirty="0">
              <a:solidFill>
                <a:schemeClr val="accent5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accent5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dirty="0">
              <a:solidFill>
                <a:srgbClr val="1E4E7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9FC"/>
            </a:gs>
            <a:gs pos="12000">
              <a:srgbClr val="F6F9FC"/>
            </a:gs>
            <a:gs pos="24000">
              <a:srgbClr val="DDEAF6"/>
            </a:gs>
            <a:gs pos="38000">
              <a:srgbClr val="DDEAF6"/>
            </a:gs>
            <a:gs pos="69000">
              <a:srgbClr val="9CC2E5"/>
            </a:gs>
            <a:gs pos="100000">
              <a:srgbClr val="3E89CE"/>
            </a:gs>
          </a:gsLst>
          <a:lin ang="5400700" scaled="0"/>
        </a:gradFill>
        <a:effectLst/>
      </p:bgPr>
    </p:bg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25d8ff4e0a5_0_192"/>
          <p:cNvSpPr txBox="1"/>
          <p:nvPr/>
        </p:nvSpPr>
        <p:spPr>
          <a:xfrm>
            <a:off x="237600" y="213750"/>
            <a:ext cx="3585600" cy="670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627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0"/>
              <a:buFont typeface="Arial"/>
              <a:buNone/>
            </a:pPr>
            <a:r>
              <a:rPr lang="pt-BR" sz="3200" b="0" i="0" u="none" strike="noStrike" cap="none">
                <a:solidFill>
                  <a:srgbClr val="0B539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COMUTRAN | VR</a:t>
            </a:r>
            <a:endParaRPr sz="3200" b="0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34925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600" b="0" i="0" u="none" strike="noStrike" cap="none">
                <a:solidFill>
                  <a:srgbClr val="1E4E7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CONSELHO MUNICIPAL DE TRANSPORTE E MOBILIDADE URBANA DE VOLTA REDONDA</a:t>
            </a:r>
            <a:endParaRPr sz="600" b="0" i="0" u="none" strike="noStrike" cap="none">
              <a:solidFill>
                <a:srgbClr val="1E4E7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575" name="Google Shape;575;g25d8ff4e0a5_0_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4875" y="5869800"/>
            <a:ext cx="864000" cy="394339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g25d8ff4e0a5_0_192"/>
          <p:cNvSpPr txBox="1"/>
          <p:nvPr/>
        </p:nvSpPr>
        <p:spPr>
          <a:xfrm>
            <a:off x="1468800" y="2838600"/>
            <a:ext cx="9254400" cy="626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B539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77" name="Google Shape;577;g25d8ff4e0a5_0_192"/>
          <p:cNvSpPr txBox="1"/>
          <p:nvPr/>
        </p:nvSpPr>
        <p:spPr>
          <a:xfrm>
            <a:off x="1468800" y="3101100"/>
            <a:ext cx="9254400" cy="626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627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600" b="1" i="0" u="none" strike="noStrike" cap="none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MANIFESTAÇÕES DA PLENÁRIA</a:t>
            </a:r>
            <a:endParaRPr sz="36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78" name="Google Shape;578;g25d8ff4e0a5_0_1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40332" y="5378318"/>
            <a:ext cx="1133675" cy="4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9FC"/>
            </a:gs>
            <a:gs pos="12000">
              <a:srgbClr val="F6F9FC"/>
            </a:gs>
            <a:gs pos="24000">
              <a:srgbClr val="DDEAF6"/>
            </a:gs>
            <a:gs pos="38000">
              <a:srgbClr val="DDEAF6"/>
            </a:gs>
            <a:gs pos="69000">
              <a:srgbClr val="9CC2E5"/>
            </a:gs>
            <a:gs pos="100000">
              <a:srgbClr val="3E89CE"/>
            </a:gs>
          </a:gsLst>
          <a:lin ang="5400700" scaled="0"/>
        </a:gra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1e3be591514_0_479"/>
          <p:cNvSpPr txBox="1"/>
          <p:nvPr/>
        </p:nvSpPr>
        <p:spPr>
          <a:xfrm>
            <a:off x="1468800" y="2814125"/>
            <a:ext cx="9254400" cy="626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627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34925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3600" b="0" i="0" u="none" strike="noStrike" cap="none">
                <a:solidFill>
                  <a:srgbClr val="0B539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OBRIGADO POR SUA PARTICIPAÇÃO!</a:t>
            </a:r>
            <a:endParaRPr sz="3600" b="1" i="0" u="none" strike="noStrike" cap="none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4" name="Google Shape;584;g1e3be591514_0_479"/>
          <p:cNvSpPr txBox="1"/>
          <p:nvPr/>
        </p:nvSpPr>
        <p:spPr>
          <a:xfrm>
            <a:off x="237600" y="213750"/>
            <a:ext cx="3585600" cy="670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627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0"/>
              <a:buFont typeface="Arial"/>
              <a:buNone/>
            </a:pPr>
            <a:r>
              <a:rPr lang="pt-BR" sz="3200" b="0" i="0" u="none" strike="noStrike" cap="none">
                <a:solidFill>
                  <a:srgbClr val="0B539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COMUTRAN | VR</a:t>
            </a:r>
            <a:endParaRPr sz="3200" b="0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34925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600" b="0" i="0" u="none" strike="noStrike" cap="none">
                <a:solidFill>
                  <a:srgbClr val="1E4E7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CONSELHO MUNICIPAL DE TRANSPORTE E MOBILIDADE URBANA DE VOLTA REDONDA</a:t>
            </a:r>
            <a:endParaRPr sz="600" b="0" i="0" u="none" strike="noStrike" cap="none">
              <a:solidFill>
                <a:srgbClr val="1E4E7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586" name="Google Shape;586;g1e3be591514_0_4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03800" y="5869800"/>
            <a:ext cx="864000" cy="394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g1e3be591514_0_4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40332" y="5378318"/>
            <a:ext cx="1133675" cy="4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9FC"/>
            </a:gs>
            <a:gs pos="12000">
              <a:srgbClr val="F6F9FC"/>
            </a:gs>
            <a:gs pos="24000">
              <a:srgbClr val="DDEAF6"/>
            </a:gs>
            <a:gs pos="38000">
              <a:srgbClr val="DDEAF6"/>
            </a:gs>
            <a:gs pos="69000">
              <a:srgbClr val="9CC2E5"/>
            </a:gs>
            <a:gs pos="100000">
              <a:srgbClr val="3E89CE"/>
            </a:gs>
          </a:gsLst>
          <a:lin ang="5400700" scaled="0"/>
        </a:gradFill>
        <a:effectLst/>
      </p:bgPr>
    </p:bg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32a5abf2682_1_0"/>
          <p:cNvSpPr txBox="1"/>
          <p:nvPr/>
        </p:nvSpPr>
        <p:spPr>
          <a:xfrm>
            <a:off x="237600" y="213750"/>
            <a:ext cx="3585600" cy="670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630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0"/>
              <a:buFont typeface="Arial"/>
              <a:buNone/>
            </a:pPr>
            <a:r>
              <a:rPr lang="pt-BR" sz="3200" b="0" i="0" u="none" strike="noStrike" cap="none">
                <a:solidFill>
                  <a:srgbClr val="0B539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COMUTRAN | VR</a:t>
            </a:r>
            <a:endParaRPr sz="3200" b="0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34925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600" b="0" i="0" u="none" strike="noStrike" cap="none">
                <a:solidFill>
                  <a:srgbClr val="1E4E7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CONSELHO MUNICIPAL DE TRANSPORTE E MOBILIDADE URBANA DE VOLTA REDONDA</a:t>
            </a:r>
            <a:endParaRPr sz="600" b="0" i="0" u="none" strike="noStrike" cap="none">
              <a:solidFill>
                <a:srgbClr val="1E4E7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519" name="Google Shape;519;g32a5abf2682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4875" y="5869800"/>
            <a:ext cx="864000" cy="394339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g32a5abf2682_1_0"/>
          <p:cNvSpPr txBox="1"/>
          <p:nvPr/>
        </p:nvSpPr>
        <p:spPr>
          <a:xfrm>
            <a:off x="1468800" y="2838600"/>
            <a:ext cx="9254400" cy="626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B539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21" name="Google Shape;521;g32a5abf2682_1_0"/>
          <p:cNvSpPr txBox="1"/>
          <p:nvPr/>
        </p:nvSpPr>
        <p:spPr>
          <a:xfrm>
            <a:off x="1468800" y="3049020"/>
            <a:ext cx="9254400" cy="176009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630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600" b="1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REVISÃO DAS OBRAS LISTADAS NO PLANO DE MOBILIDADE</a:t>
            </a:r>
            <a:endParaRPr sz="3600" b="1" dirty="0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 dirty="0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22" name="Google Shape;522;g32a5abf2682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40332" y="5378318"/>
            <a:ext cx="1133675" cy="4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9FC"/>
            </a:gs>
            <a:gs pos="12000">
              <a:srgbClr val="F6F9FC"/>
            </a:gs>
            <a:gs pos="24000">
              <a:srgbClr val="DDEAF6"/>
            </a:gs>
            <a:gs pos="38000">
              <a:srgbClr val="DDEAF6"/>
            </a:gs>
            <a:gs pos="69000">
              <a:srgbClr val="9CC2E5"/>
            </a:gs>
            <a:gs pos="100000">
              <a:srgbClr val="3E89CE"/>
            </a:gs>
          </a:gsLst>
          <a:lin ang="5400700" scaled="0"/>
        </a:gradFill>
        <a:effectLst/>
      </p:bgPr>
    </p:bg>
    <p:spTree>
      <p:nvGrpSpPr>
        <p:cNvPr id="1" name="Shape 516">
          <a:extLst>
            <a:ext uri="{FF2B5EF4-FFF2-40B4-BE49-F238E27FC236}">
              <a16:creationId xmlns:a16="http://schemas.microsoft.com/office/drawing/2014/main" id="{9219AA24-5D6A-B4BB-C8DE-A07352B99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32a5abf2682_1_0">
            <a:extLst>
              <a:ext uri="{FF2B5EF4-FFF2-40B4-BE49-F238E27FC236}">
                <a16:creationId xmlns:a16="http://schemas.microsoft.com/office/drawing/2014/main" id="{42EEFB88-521F-E503-4053-A8F2C3698E5C}"/>
              </a:ext>
            </a:extLst>
          </p:cNvPr>
          <p:cNvSpPr txBox="1"/>
          <p:nvPr/>
        </p:nvSpPr>
        <p:spPr>
          <a:xfrm>
            <a:off x="237600" y="213750"/>
            <a:ext cx="3585600" cy="670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630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0"/>
              <a:buFont typeface="Arial"/>
              <a:buNone/>
            </a:pPr>
            <a:r>
              <a:rPr lang="pt-BR" sz="3200" b="0" i="0" u="none" strike="noStrike" cap="none">
                <a:solidFill>
                  <a:srgbClr val="0B539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COMUTRAN | VR</a:t>
            </a:r>
            <a:endParaRPr sz="3200" b="0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34925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600" b="0" i="0" u="none" strike="noStrike" cap="none">
                <a:solidFill>
                  <a:srgbClr val="1E4E7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CONSELHO MUNICIPAL DE TRANSPORTE E MOBILIDADE URBANA DE VOLTA REDONDA</a:t>
            </a:r>
            <a:endParaRPr sz="600" b="0" i="0" u="none" strike="noStrike" cap="none">
              <a:solidFill>
                <a:srgbClr val="1E4E7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519" name="Google Shape;519;g32a5abf2682_1_0">
            <a:extLst>
              <a:ext uri="{FF2B5EF4-FFF2-40B4-BE49-F238E27FC236}">
                <a16:creationId xmlns:a16="http://schemas.microsoft.com/office/drawing/2014/main" id="{7A474BB4-1D2C-1F4D-73F2-308D10868A6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4875" y="5869800"/>
            <a:ext cx="864000" cy="394339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g32a5abf2682_1_0">
            <a:extLst>
              <a:ext uri="{FF2B5EF4-FFF2-40B4-BE49-F238E27FC236}">
                <a16:creationId xmlns:a16="http://schemas.microsoft.com/office/drawing/2014/main" id="{E0852967-0B7F-CA06-904A-09A26F20AF02}"/>
              </a:ext>
            </a:extLst>
          </p:cNvPr>
          <p:cNvSpPr txBox="1"/>
          <p:nvPr/>
        </p:nvSpPr>
        <p:spPr>
          <a:xfrm>
            <a:off x="1468800" y="2838600"/>
            <a:ext cx="9254400" cy="626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B539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21" name="Google Shape;521;g32a5abf2682_1_0">
            <a:extLst>
              <a:ext uri="{FF2B5EF4-FFF2-40B4-BE49-F238E27FC236}">
                <a16:creationId xmlns:a16="http://schemas.microsoft.com/office/drawing/2014/main" id="{3E1C222F-E190-E764-1DB5-B0193EF74319}"/>
              </a:ext>
            </a:extLst>
          </p:cNvPr>
          <p:cNvSpPr txBox="1"/>
          <p:nvPr/>
        </p:nvSpPr>
        <p:spPr>
          <a:xfrm>
            <a:off x="812805" y="1041082"/>
            <a:ext cx="10289091" cy="8367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630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b="1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REVISÃO DAS OBRAS LISTADAS NO PLANO DE MOBILIDADE</a:t>
            </a:r>
            <a:endParaRPr sz="2400" b="1" dirty="0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dirty="0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22" name="Google Shape;522;g32a5abf2682_1_0">
            <a:extLst>
              <a:ext uri="{FF2B5EF4-FFF2-40B4-BE49-F238E27FC236}">
                <a16:creationId xmlns:a16="http://schemas.microsoft.com/office/drawing/2014/main" id="{580D978E-C2F4-62FA-59BA-44DD5CFC8F0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40332" y="5378318"/>
            <a:ext cx="1133675" cy="4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Tabela&#10;&#10;O conteúdo gerado por IA pode estar incorreto.">
            <a:extLst>
              <a:ext uri="{FF2B5EF4-FFF2-40B4-BE49-F238E27FC236}">
                <a16:creationId xmlns:a16="http://schemas.microsoft.com/office/drawing/2014/main" id="{17BA613D-E508-8DAC-8BA1-AA48B25C80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3454" y="1715229"/>
            <a:ext cx="8302470" cy="490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35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9FC"/>
            </a:gs>
            <a:gs pos="12000">
              <a:srgbClr val="F6F9FC"/>
            </a:gs>
            <a:gs pos="24000">
              <a:srgbClr val="DDEAF6"/>
            </a:gs>
            <a:gs pos="38000">
              <a:srgbClr val="DDEAF6"/>
            </a:gs>
            <a:gs pos="69000">
              <a:srgbClr val="9CC2E5"/>
            </a:gs>
            <a:gs pos="100000">
              <a:srgbClr val="3E89CE"/>
            </a:gs>
          </a:gsLst>
          <a:lin ang="5400700" scaled="0"/>
        </a:gradFill>
        <a:effectLst/>
      </p:bgPr>
    </p:bg>
    <p:spTree>
      <p:nvGrpSpPr>
        <p:cNvPr id="1" name="Shape 516">
          <a:extLst>
            <a:ext uri="{FF2B5EF4-FFF2-40B4-BE49-F238E27FC236}">
              <a16:creationId xmlns:a16="http://schemas.microsoft.com/office/drawing/2014/main" id="{6DCA7BF7-A2E1-32C1-DF63-3B6C7C7AA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32a5abf2682_1_0">
            <a:extLst>
              <a:ext uri="{FF2B5EF4-FFF2-40B4-BE49-F238E27FC236}">
                <a16:creationId xmlns:a16="http://schemas.microsoft.com/office/drawing/2014/main" id="{7D5B85F9-1798-6039-47A9-83B74F405DA2}"/>
              </a:ext>
            </a:extLst>
          </p:cNvPr>
          <p:cNvSpPr txBox="1"/>
          <p:nvPr/>
        </p:nvSpPr>
        <p:spPr>
          <a:xfrm>
            <a:off x="237600" y="213750"/>
            <a:ext cx="3585600" cy="670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630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0"/>
              <a:buFont typeface="Arial"/>
              <a:buNone/>
            </a:pPr>
            <a:r>
              <a:rPr lang="pt-BR" sz="3200" b="0" i="0" u="none" strike="noStrike" cap="none">
                <a:solidFill>
                  <a:srgbClr val="0B539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COMUTRAN | VR</a:t>
            </a:r>
            <a:endParaRPr sz="3200" b="0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34925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600" b="0" i="0" u="none" strike="noStrike" cap="none">
                <a:solidFill>
                  <a:srgbClr val="1E4E7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CONSELHO MUNICIPAL DE TRANSPORTE E MOBILIDADE URBANA DE VOLTA REDONDA</a:t>
            </a:r>
            <a:endParaRPr sz="600" b="0" i="0" u="none" strike="noStrike" cap="none">
              <a:solidFill>
                <a:srgbClr val="1E4E7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519" name="Google Shape;519;g32a5abf2682_1_0">
            <a:extLst>
              <a:ext uri="{FF2B5EF4-FFF2-40B4-BE49-F238E27FC236}">
                <a16:creationId xmlns:a16="http://schemas.microsoft.com/office/drawing/2014/main" id="{739F1439-D456-37A4-AAC1-9A760608E28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4875" y="5869800"/>
            <a:ext cx="864000" cy="394339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g32a5abf2682_1_0">
            <a:extLst>
              <a:ext uri="{FF2B5EF4-FFF2-40B4-BE49-F238E27FC236}">
                <a16:creationId xmlns:a16="http://schemas.microsoft.com/office/drawing/2014/main" id="{FC09ECE9-CC4F-EE92-3074-5FE388B15F96}"/>
              </a:ext>
            </a:extLst>
          </p:cNvPr>
          <p:cNvSpPr txBox="1"/>
          <p:nvPr/>
        </p:nvSpPr>
        <p:spPr>
          <a:xfrm>
            <a:off x="1468800" y="2838600"/>
            <a:ext cx="9254400" cy="626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B539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21" name="Google Shape;521;g32a5abf2682_1_0">
            <a:extLst>
              <a:ext uri="{FF2B5EF4-FFF2-40B4-BE49-F238E27FC236}">
                <a16:creationId xmlns:a16="http://schemas.microsoft.com/office/drawing/2014/main" id="{3213F9B1-F7BD-9191-A7F7-84302119E93D}"/>
              </a:ext>
            </a:extLst>
          </p:cNvPr>
          <p:cNvSpPr txBox="1"/>
          <p:nvPr/>
        </p:nvSpPr>
        <p:spPr>
          <a:xfrm>
            <a:off x="812805" y="1041082"/>
            <a:ext cx="10289091" cy="8367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630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b="1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REVISÃO DAS OBRAS LISTADAS NO PLANO DE MOBILIDADE</a:t>
            </a:r>
            <a:endParaRPr sz="2400" b="1" dirty="0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dirty="0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22" name="Google Shape;522;g32a5abf2682_1_0">
            <a:extLst>
              <a:ext uri="{FF2B5EF4-FFF2-40B4-BE49-F238E27FC236}">
                <a16:creationId xmlns:a16="http://schemas.microsoft.com/office/drawing/2014/main" id="{C2EFE34A-A1DE-9336-795E-12BC75E335D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40332" y="5378318"/>
            <a:ext cx="1133675" cy="4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Tabela&#10;&#10;O conteúdo gerado por IA pode estar incorreto.">
            <a:extLst>
              <a:ext uri="{FF2B5EF4-FFF2-40B4-BE49-F238E27FC236}">
                <a16:creationId xmlns:a16="http://schemas.microsoft.com/office/drawing/2014/main" id="{80AB2E71-BB78-CE14-8E22-8DF764E1AF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5821" y="1973521"/>
            <a:ext cx="8027625" cy="478281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DE152C8-EAAA-9AA3-AD8F-F3053082DE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8202" y="1634836"/>
            <a:ext cx="8018213" cy="34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59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9FC"/>
            </a:gs>
            <a:gs pos="12000">
              <a:srgbClr val="F6F9FC"/>
            </a:gs>
            <a:gs pos="24000">
              <a:srgbClr val="DDEAF6"/>
            </a:gs>
            <a:gs pos="38000">
              <a:srgbClr val="DDEAF6"/>
            </a:gs>
            <a:gs pos="69000">
              <a:srgbClr val="9CC2E5"/>
            </a:gs>
            <a:gs pos="100000">
              <a:srgbClr val="3E89CE"/>
            </a:gs>
          </a:gsLst>
          <a:lin ang="5400700" scaled="0"/>
        </a:gra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982b017df8_0_17"/>
          <p:cNvSpPr txBox="1"/>
          <p:nvPr/>
        </p:nvSpPr>
        <p:spPr>
          <a:xfrm>
            <a:off x="237600" y="213750"/>
            <a:ext cx="3585600" cy="670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0"/>
              <a:buFont typeface="Arial"/>
              <a:buNone/>
            </a:pPr>
            <a:r>
              <a:rPr lang="pt-BR" sz="3200" b="0" i="0" u="none" strike="noStrike" cap="none">
                <a:solidFill>
                  <a:srgbClr val="0B539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COMUTRAN | VR</a:t>
            </a:r>
            <a:endParaRPr sz="3200" b="0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34925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600" b="0" i="0" u="none" strike="noStrike" cap="none">
                <a:solidFill>
                  <a:srgbClr val="1E4E7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CONSELHO MUNICIPAL DE TRANSPORTE E MOBILIDADE URBANA DE VOLTA REDONDA</a:t>
            </a:r>
            <a:endParaRPr sz="600" b="0" i="0" u="none" strike="noStrike" cap="none">
              <a:solidFill>
                <a:srgbClr val="1E4E7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55" name="Google Shape;155;g2982b017df8_0_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4875" y="5869800"/>
            <a:ext cx="864000" cy="39433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2982b017df8_0_17"/>
          <p:cNvSpPr txBox="1"/>
          <p:nvPr/>
        </p:nvSpPr>
        <p:spPr>
          <a:xfrm>
            <a:off x="381000" y="2658450"/>
            <a:ext cx="11429700" cy="2525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BR" sz="3600" b="1" i="0" u="none" strike="noStrike" cap="none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PLANILHA DE CÁLCULO</a:t>
            </a:r>
            <a:r>
              <a:rPr lang="pt-BR" sz="3600" b="0" i="0" u="none" strike="noStrike" cap="none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600" b="0" i="0" u="none" strike="noStrike" cap="none" dirty="0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BR" sz="3600" b="0" i="0" u="none" strike="noStrike" cap="none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DA TARIFA DO TRANSPORTE COLETIVO</a:t>
            </a:r>
            <a:endParaRPr sz="3600" b="0" i="0" u="none" strike="noStrike" cap="none" dirty="0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sz="3600" b="1" i="0" u="none" strike="noStrike" cap="none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ELABORADA PELA STMU</a:t>
            </a:r>
            <a:endParaRPr sz="3600" b="1" i="0" u="none" strike="noStrike" cap="none" dirty="0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1200" b="0" i="0" u="none" strike="noStrike" cap="none" dirty="0">
              <a:solidFill>
                <a:srgbClr val="0B539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57" name="Google Shape;157;g2982b017df8_0_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40332" y="5378318"/>
            <a:ext cx="1133675" cy="4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9FC"/>
            </a:gs>
            <a:gs pos="12000">
              <a:srgbClr val="F6F9FC"/>
            </a:gs>
            <a:gs pos="24000">
              <a:srgbClr val="DDEAF6"/>
            </a:gs>
            <a:gs pos="38000">
              <a:srgbClr val="DDEAF6"/>
            </a:gs>
            <a:gs pos="69000">
              <a:srgbClr val="9CC2E5"/>
            </a:gs>
            <a:gs pos="100000">
              <a:srgbClr val="3E89CE"/>
            </a:gs>
          </a:gsLst>
          <a:lin ang="5400700" scaled="0"/>
        </a:gra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982b017df8_8_4"/>
          <p:cNvSpPr txBox="1"/>
          <p:nvPr/>
        </p:nvSpPr>
        <p:spPr>
          <a:xfrm>
            <a:off x="237600" y="213750"/>
            <a:ext cx="3585600" cy="670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0"/>
              <a:buFont typeface="Arial"/>
              <a:buNone/>
            </a:pPr>
            <a:r>
              <a:rPr lang="pt-BR" sz="3200" b="0" i="0" u="none" strike="noStrike" cap="none">
                <a:solidFill>
                  <a:srgbClr val="0B539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COMUTRAN | VR</a:t>
            </a:r>
            <a:endParaRPr sz="3200" b="0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34925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600" b="0" i="0" u="none" strike="noStrike" cap="none">
                <a:solidFill>
                  <a:srgbClr val="1E4E7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CONSELHO MUNICIPAL DE TRANSPORTE E MOBILIDADE URBANA DE VOLTA REDONDA</a:t>
            </a:r>
            <a:endParaRPr sz="600" b="0" i="0" u="none" strike="noStrike" cap="none">
              <a:solidFill>
                <a:srgbClr val="1E4E7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64" name="Google Shape;164;g2982b017df8_8_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4875" y="5869800"/>
            <a:ext cx="864000" cy="39433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2982b017df8_8_4"/>
          <p:cNvSpPr txBox="1"/>
          <p:nvPr/>
        </p:nvSpPr>
        <p:spPr>
          <a:xfrm>
            <a:off x="381150" y="1371350"/>
            <a:ext cx="11429700" cy="1298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sz="3000" b="1" i="0" u="none" strike="noStrike" cap="none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1.	CONTEXTUALIZAÇÃO E FUNDAMENTAÇÃO LEGAL</a:t>
            </a:r>
            <a:endParaRPr sz="3000" b="1" i="0" u="none" strike="noStrike" cap="none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1200" b="0" i="0" u="none" strike="noStrike" cap="none">
              <a:solidFill>
                <a:srgbClr val="0B539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6" name="Google Shape;166;g2982b017df8_8_4"/>
          <p:cNvSpPr txBox="1"/>
          <p:nvPr/>
        </p:nvSpPr>
        <p:spPr>
          <a:xfrm>
            <a:off x="1122575" y="2200850"/>
            <a:ext cx="10326300" cy="4291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pt-BR" sz="2000" dirty="0">
                <a:solidFill>
                  <a:schemeClr val="dk1"/>
                </a:solidFill>
                <a:latin typeface="Montserrat" panose="00000500000000000000" pitchFamily="2" charset="0"/>
              </a:rPr>
              <a:t>Observados os Princípios da Mobilidade (</a:t>
            </a:r>
            <a:r>
              <a:rPr lang="pt-BR" sz="2000" b="0" i="0" u="none" strike="noStrike" cap="none" dirty="0">
                <a:solidFill>
                  <a:schemeClr val="dk1"/>
                </a:solidFill>
                <a:latin typeface="Montserrat" panose="00000500000000000000" pitchFamily="2" charset="0"/>
                <a:sym typeface="Arial"/>
              </a:rPr>
              <a:t>Incisos de I a VI do artigo 8º da lei 12.587/2012</a:t>
            </a:r>
            <a:r>
              <a:rPr lang="pt-BR" sz="2000" dirty="0">
                <a:solidFill>
                  <a:schemeClr val="dk1"/>
                </a:solidFill>
                <a:latin typeface="Montserrat" panose="00000500000000000000" pitchFamily="2" charset="0"/>
              </a:rPr>
              <a:t>)</a:t>
            </a:r>
            <a:endParaRPr sz="2000" dirty="0">
              <a:solidFill>
                <a:schemeClr val="dk1"/>
              </a:solidFill>
              <a:latin typeface="Montserrat" panose="00000500000000000000" pitchFamily="2" charset="0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Montserrat" panose="00000500000000000000" pitchFamily="2" charset="0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pt-BR" sz="2000" dirty="0">
                <a:solidFill>
                  <a:schemeClr val="dk1"/>
                </a:solidFill>
                <a:latin typeface="Montserrat" panose="00000500000000000000" pitchFamily="2" charset="0"/>
              </a:rPr>
              <a:t>Inciso VIII do artigo 6º da lei 12.587/2012 (Diretrizes)</a:t>
            </a:r>
            <a:endParaRPr sz="2000" dirty="0">
              <a:solidFill>
                <a:schemeClr val="dk1"/>
              </a:solidFill>
              <a:latin typeface="Montserrat" panose="00000500000000000000" pitchFamily="2" charset="0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Montserrat" panose="00000500000000000000" pitchFamily="2" charset="0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pt-BR" sz="2000" b="1" dirty="0">
                <a:solidFill>
                  <a:schemeClr val="dk1"/>
                </a:solidFill>
                <a:latin typeface="Montserrat" panose="00000500000000000000" pitchFamily="2" charset="0"/>
              </a:rPr>
              <a:t>“garantia de sustentabilidade econômica das redes de transporte público coletivo de passageiros, de modo a preservar a continuidade, a universalidade e a modicidade tarifária do serviço”</a:t>
            </a:r>
            <a:r>
              <a:rPr lang="pt-BR" sz="2000" dirty="0">
                <a:solidFill>
                  <a:schemeClr val="dk1"/>
                </a:solidFill>
                <a:latin typeface="Montserrat" panose="00000500000000000000" pitchFamily="2" charset="0"/>
              </a:rPr>
              <a:t>. (Incluído pela Lei 13.683/2018)</a:t>
            </a:r>
            <a:endParaRPr sz="2000" dirty="0">
              <a:solidFill>
                <a:schemeClr val="dk1"/>
              </a:solidFill>
              <a:latin typeface="Montserrat" panose="00000500000000000000" pitchFamily="2" charset="0"/>
            </a:endParaRPr>
          </a:p>
          <a:p>
            <a:pPr marL="457200" lvl="0" indent="-3810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pt-BR" sz="2000" dirty="0">
                <a:solidFill>
                  <a:schemeClr val="dk1"/>
                </a:solidFill>
                <a:latin typeface="Montserrat" panose="00000500000000000000" pitchFamily="2" charset="0"/>
              </a:rPr>
              <a:t>Processo Administrativo: </a:t>
            </a:r>
            <a:r>
              <a:rPr lang="pt-BR" sz="2000" b="1" dirty="0">
                <a:solidFill>
                  <a:schemeClr val="dk1"/>
                </a:solidFill>
                <a:latin typeface="Montserrat" panose="00000500000000000000" pitchFamily="2" charset="0"/>
              </a:rPr>
              <a:t>VR.012-066-00003381/2025</a:t>
            </a:r>
            <a:endParaRPr sz="2000" b="1" dirty="0">
              <a:solidFill>
                <a:schemeClr val="dk1"/>
              </a:solidFill>
              <a:latin typeface="Montserrat" panose="00000500000000000000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Montserrat" panose="00000500000000000000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Montserrat" panose="00000500000000000000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Montserrat" panose="00000500000000000000" pitchFamily="2" charset="0"/>
              <a:sym typeface="Arial"/>
            </a:endParaRPr>
          </a:p>
        </p:txBody>
      </p:sp>
      <p:pic>
        <p:nvPicPr>
          <p:cNvPr id="167" name="Google Shape;167;g2982b017df8_8_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40332" y="5378318"/>
            <a:ext cx="1133675" cy="4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9FC"/>
            </a:gs>
            <a:gs pos="12000">
              <a:srgbClr val="F6F9FC"/>
            </a:gs>
            <a:gs pos="24000">
              <a:srgbClr val="DDEAF6"/>
            </a:gs>
            <a:gs pos="38000">
              <a:srgbClr val="DDEAF6"/>
            </a:gs>
            <a:gs pos="69000">
              <a:srgbClr val="9CC2E5"/>
            </a:gs>
            <a:gs pos="100000">
              <a:srgbClr val="3E89CE"/>
            </a:gs>
          </a:gsLst>
          <a:lin ang="5400700" scaled="0"/>
        </a:gradFill>
        <a:effectLst/>
      </p:bgPr>
    </p:bg>
    <p:spTree>
      <p:nvGrpSpPr>
        <p:cNvPr id="1" name="Shape 161">
          <a:extLst>
            <a:ext uri="{FF2B5EF4-FFF2-40B4-BE49-F238E27FC236}">
              <a16:creationId xmlns:a16="http://schemas.microsoft.com/office/drawing/2014/main" id="{B22618D0-585E-AA03-BAB7-3845C79DF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982b017df8_8_4">
            <a:extLst>
              <a:ext uri="{FF2B5EF4-FFF2-40B4-BE49-F238E27FC236}">
                <a16:creationId xmlns:a16="http://schemas.microsoft.com/office/drawing/2014/main" id="{0E7D8BCC-932C-AE1F-6912-A074E5C124A0}"/>
              </a:ext>
            </a:extLst>
          </p:cNvPr>
          <p:cNvSpPr txBox="1"/>
          <p:nvPr/>
        </p:nvSpPr>
        <p:spPr>
          <a:xfrm>
            <a:off x="237600" y="213750"/>
            <a:ext cx="3585600" cy="670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0"/>
              <a:buFont typeface="Arial"/>
              <a:buNone/>
            </a:pPr>
            <a:r>
              <a:rPr lang="pt-BR" sz="3200" b="0" i="0" u="none" strike="noStrike" cap="none">
                <a:solidFill>
                  <a:srgbClr val="0B539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COMUTRAN | VR</a:t>
            </a:r>
            <a:endParaRPr sz="3200" b="0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34925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600" b="0" i="0" u="none" strike="noStrike" cap="none">
                <a:solidFill>
                  <a:srgbClr val="1E4E7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CONSELHO MUNICIPAL DE TRANSPORTE E MOBILIDADE URBANA DE VOLTA REDONDA</a:t>
            </a:r>
            <a:endParaRPr sz="600" b="0" i="0" u="none" strike="noStrike" cap="none">
              <a:solidFill>
                <a:srgbClr val="1E4E7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64" name="Google Shape;164;g2982b017df8_8_4">
            <a:extLst>
              <a:ext uri="{FF2B5EF4-FFF2-40B4-BE49-F238E27FC236}">
                <a16:creationId xmlns:a16="http://schemas.microsoft.com/office/drawing/2014/main" id="{2D5CEF8C-BBB5-F0A5-FCD5-3F9DF991688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4875" y="5869800"/>
            <a:ext cx="864000" cy="39433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2982b017df8_8_4">
            <a:extLst>
              <a:ext uri="{FF2B5EF4-FFF2-40B4-BE49-F238E27FC236}">
                <a16:creationId xmlns:a16="http://schemas.microsoft.com/office/drawing/2014/main" id="{D73EE693-68FF-5905-6ABA-94F8C982D5E9}"/>
              </a:ext>
            </a:extLst>
          </p:cNvPr>
          <p:cNvSpPr txBox="1"/>
          <p:nvPr/>
        </p:nvSpPr>
        <p:spPr>
          <a:xfrm>
            <a:off x="381150" y="1371350"/>
            <a:ext cx="11429700" cy="1298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0" tIns="71750" rIns="0" bIns="0" anchor="t" anchorCtr="0">
            <a:sp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sz="3000" b="1" i="0" u="none" strike="noStrike" cap="none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1.	CONTEXTUALIZAÇÃO E FUNDAMENTAÇÃO LEGAL</a:t>
            </a:r>
            <a:endParaRPr sz="3000" b="1" i="0" u="none" strike="noStrike" cap="none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1200" b="0" i="0" u="none" strike="noStrike" cap="none">
              <a:solidFill>
                <a:srgbClr val="0B539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6" name="Google Shape;166;g2982b017df8_8_4">
            <a:extLst>
              <a:ext uri="{FF2B5EF4-FFF2-40B4-BE49-F238E27FC236}">
                <a16:creationId xmlns:a16="http://schemas.microsoft.com/office/drawing/2014/main" id="{4206FC8F-62DB-3CA8-31B0-A734A5148385}"/>
              </a:ext>
            </a:extLst>
          </p:cNvPr>
          <p:cNvSpPr txBox="1"/>
          <p:nvPr/>
        </p:nvSpPr>
        <p:spPr>
          <a:xfrm>
            <a:off x="1122575" y="2200849"/>
            <a:ext cx="9895945" cy="4116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81000" algn="just">
              <a:buSzPts val="2400"/>
              <a:buFont typeface="Arial"/>
              <a:buChar char="●"/>
            </a:pPr>
            <a:r>
              <a:rPr lang="pt-BR" sz="2000" dirty="0">
                <a:latin typeface="Montserrat" panose="00000500000000000000" pitchFamily="2" charset="0"/>
              </a:rPr>
              <a:t>Lei Municipal nº 6031/22;</a:t>
            </a:r>
          </a:p>
          <a:p>
            <a:pPr marL="457200" algn="just"/>
            <a:endParaRPr lang="pt-BR" sz="2000" dirty="0">
              <a:latin typeface="Montserrat" panose="00000500000000000000" pitchFamily="2" charset="0"/>
            </a:endParaRPr>
          </a:p>
          <a:p>
            <a:pPr marL="457200" indent="-381000" algn="just">
              <a:buSzPts val="2400"/>
              <a:buFont typeface="Arial"/>
              <a:buChar char="●"/>
            </a:pPr>
            <a:r>
              <a:rPr lang="pt-BR" sz="2000" b="1" dirty="0" err="1">
                <a:latin typeface="Montserrat" panose="00000500000000000000" pitchFamily="2" charset="0"/>
              </a:rPr>
              <a:t>L.O.M.Art</a:t>
            </a:r>
            <a:r>
              <a:rPr lang="pt-BR" sz="2000" b="1" dirty="0">
                <a:latin typeface="Montserrat" panose="00000500000000000000" pitchFamily="2" charset="0"/>
              </a:rPr>
              <a:t>. 145 </a:t>
            </a:r>
            <a:r>
              <a:rPr lang="pt-BR" sz="2000" dirty="0">
                <a:latin typeface="Montserrat" panose="00000500000000000000" pitchFamily="2" charset="0"/>
              </a:rPr>
              <a:t>O Município poderá cobrar preços públicos, visando obter o ressarcimento da prestação de serviços de natureza comercial ou industrial ou de sua atuação na organização e exploração de atividades econômicas.</a:t>
            </a:r>
          </a:p>
          <a:p>
            <a:pPr marL="76200" algn="just">
              <a:buSzPts val="2400"/>
            </a:pPr>
            <a:endParaRPr lang="pt-BR" sz="2000" dirty="0">
              <a:latin typeface="Montserrat" panose="00000500000000000000" pitchFamily="2" charset="0"/>
            </a:endParaRPr>
          </a:p>
          <a:p>
            <a:pPr algn="just"/>
            <a:r>
              <a:rPr lang="pt-BR" sz="2000" b="1" dirty="0">
                <a:latin typeface="Montserrat" panose="00000500000000000000" pitchFamily="2" charset="0"/>
              </a:rPr>
              <a:t>     Parágrafo único</a:t>
            </a:r>
            <a:r>
              <a:rPr lang="pt-BR" sz="2000" dirty="0">
                <a:latin typeface="Montserrat" panose="00000500000000000000" pitchFamily="2" charset="0"/>
              </a:rPr>
              <a:t>. Os preços devidos pela utilização de bens e serviços      municipais serão fixados de modo a cobrirem os custos dos respectivos serviços e a serem reajustados para não se tornarem deficitários.</a:t>
            </a:r>
            <a:endParaRPr sz="2000" b="0" i="0" u="none" strike="noStrike" cap="none" dirty="0">
              <a:solidFill>
                <a:schemeClr val="dk1"/>
              </a:solidFill>
              <a:latin typeface="Montserrat" panose="00000500000000000000" pitchFamily="2" charset="0"/>
              <a:sym typeface="Arial"/>
            </a:endParaRPr>
          </a:p>
        </p:txBody>
      </p:sp>
      <p:pic>
        <p:nvPicPr>
          <p:cNvPr id="167" name="Google Shape;167;g2982b017df8_8_4">
            <a:extLst>
              <a:ext uri="{FF2B5EF4-FFF2-40B4-BE49-F238E27FC236}">
                <a16:creationId xmlns:a16="http://schemas.microsoft.com/office/drawing/2014/main" id="{834F03A2-257E-B0BE-6209-0C9F8C9B1C4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40332" y="5378318"/>
            <a:ext cx="1133675" cy="43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75742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1911</Words>
  <Application>Microsoft Office PowerPoint</Application>
  <PresentationFormat>Widescreen</PresentationFormat>
  <Paragraphs>445</Paragraphs>
  <Slides>33</Slides>
  <Notes>33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41" baseType="lpstr">
      <vt:lpstr>Montserrat</vt:lpstr>
      <vt:lpstr>Montserrat ExtraLight</vt:lpstr>
      <vt:lpstr>Montserrat Medium</vt:lpstr>
      <vt:lpstr>Tahoma</vt:lpstr>
      <vt:lpstr>Calibri</vt:lpstr>
      <vt:lpstr>Montserrat Light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PC-Engenharia</dc:creator>
  <cp:lastModifiedBy>Renato Almeida</cp:lastModifiedBy>
  <cp:revision>28</cp:revision>
  <cp:lastPrinted>2026-01-20T18:26:31Z</cp:lastPrinted>
  <dcterms:created xsi:type="dcterms:W3CDTF">2023-04-26T14:21:31Z</dcterms:created>
  <dcterms:modified xsi:type="dcterms:W3CDTF">2026-01-21T14:00:22Z</dcterms:modified>
</cp:coreProperties>
</file>